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331" r:id="rId4"/>
    <p:sldId id="334" r:id="rId5"/>
    <p:sldId id="333" r:id="rId6"/>
    <p:sldId id="332" r:id="rId7"/>
    <p:sldId id="262" r:id="rId8"/>
    <p:sldId id="309" r:id="rId9"/>
    <p:sldId id="310" r:id="rId10"/>
    <p:sldId id="259" r:id="rId11"/>
    <p:sldId id="338" r:id="rId12"/>
    <p:sldId id="339" r:id="rId13"/>
    <p:sldId id="341" r:id="rId14"/>
    <p:sldId id="342" r:id="rId15"/>
    <p:sldId id="278" r:id="rId16"/>
    <p:sldId id="344" r:id="rId17"/>
    <p:sldId id="345" r:id="rId18"/>
    <p:sldId id="346" r:id="rId19"/>
    <p:sldId id="347" r:id="rId20"/>
    <p:sldId id="366" r:id="rId21"/>
    <p:sldId id="367" r:id="rId22"/>
    <p:sldId id="368" r:id="rId23"/>
    <p:sldId id="279" r:id="rId24"/>
    <p:sldId id="311" r:id="rId25"/>
    <p:sldId id="280" r:id="rId26"/>
    <p:sldId id="350" r:id="rId27"/>
    <p:sldId id="303" r:id="rId28"/>
    <p:sldId id="281" r:id="rId29"/>
    <p:sldId id="351" r:id="rId30"/>
    <p:sldId id="358" r:id="rId31"/>
    <p:sldId id="359" r:id="rId32"/>
    <p:sldId id="353" r:id="rId33"/>
    <p:sldId id="354" r:id="rId34"/>
    <p:sldId id="357" r:id="rId35"/>
    <p:sldId id="362" r:id="rId36"/>
    <p:sldId id="361" r:id="rId37"/>
    <p:sldId id="372" r:id="rId38"/>
    <p:sldId id="337" r:id="rId39"/>
    <p:sldId id="349" r:id="rId40"/>
    <p:sldId id="322" r:id="rId41"/>
    <p:sldId id="323" r:id="rId42"/>
    <p:sldId id="369" r:id="rId43"/>
    <p:sldId id="365" r:id="rId44"/>
    <p:sldId id="370" r:id="rId45"/>
    <p:sldId id="371" r:id="rId46"/>
    <p:sldId id="324" r:id="rId47"/>
    <p:sldId id="319" r:id="rId48"/>
    <p:sldId id="318" r:id="rId49"/>
    <p:sldId id="321" r:id="rId50"/>
    <p:sldId id="374" r:id="rId51"/>
    <p:sldId id="364" r:id="rId52"/>
    <p:sldId id="363" r:id="rId53"/>
    <p:sldId id="330" r:id="rId54"/>
    <p:sldId id="373" r:id="rId55"/>
    <p:sldId id="355" r:id="rId56"/>
    <p:sldId id="375" r:id="rId57"/>
    <p:sldId id="376" r:id="rId58"/>
    <p:sldId id="377" r:id="rId59"/>
    <p:sldId id="326" r:id="rId60"/>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816C0C-9EAD-5045-A1AE-D0071E40A392}">
          <p14:sldIdLst>
            <p14:sldId id="256"/>
            <p14:sldId id="257"/>
          </p14:sldIdLst>
        </p14:section>
        <p14:section name="Git" id="{77BEFC8F-18A7-8E41-B869-16BE949BD031}">
          <p14:sldIdLst>
            <p14:sldId id="331"/>
            <p14:sldId id="334"/>
            <p14:sldId id="333"/>
            <p14:sldId id="332"/>
          </p14:sldIdLst>
        </p14:section>
        <p14:section name="Зачем нужен Git" id="{DB16989C-E3BD-2E48-B8C6-4E850E81CC78}">
          <p14:sldIdLst>
            <p14:sldId id="262"/>
            <p14:sldId id="309"/>
            <p14:sldId id="310"/>
            <p14:sldId id="259"/>
          </p14:sldIdLst>
        </p14:section>
        <p14:section name="Терминология" id="{0C7FF6CA-8C21-BF44-8A63-64F4902B94DC}">
          <p14:sldIdLst>
            <p14:sldId id="338"/>
            <p14:sldId id="339"/>
            <p14:sldId id="341"/>
            <p14:sldId id="342"/>
            <p14:sldId id="278"/>
            <p14:sldId id="344"/>
            <p14:sldId id="345"/>
            <p14:sldId id="346"/>
            <p14:sldId id="347"/>
            <p14:sldId id="366"/>
            <p14:sldId id="367"/>
            <p14:sldId id="368"/>
            <p14:sldId id="279"/>
            <p14:sldId id="311"/>
            <p14:sldId id="280"/>
            <p14:sldId id="350"/>
            <p14:sldId id="303"/>
            <p14:sldId id="281"/>
          </p14:sldIdLst>
        </p14:section>
        <p14:section name="renv" id="{514F98AF-928D-AC4D-9CF5-05DFDA20BC28}">
          <p14:sldIdLst>
            <p14:sldId id="351"/>
            <p14:sldId id="358"/>
            <p14:sldId id="359"/>
            <p14:sldId id="353"/>
            <p14:sldId id="354"/>
            <p14:sldId id="357"/>
          </p14:sldIdLst>
        </p14:section>
        <p14:section name="Практика" id="{0A47A5F5-5516-2C4E-B815-0194C355C767}">
          <p14:sldIdLst>
            <p14:sldId id="362"/>
          </p14:sldIdLst>
        </p14:section>
        <p14:section name="Best practices" id="{AAA71CEA-55FE-9444-AE9F-B7C93E8ACC47}">
          <p14:sldIdLst>
            <p14:sldId id="361"/>
            <p14:sldId id="372"/>
            <p14:sldId id="337"/>
            <p14:sldId id="349"/>
            <p14:sldId id="322"/>
            <p14:sldId id="323"/>
            <p14:sldId id="369"/>
            <p14:sldId id="365"/>
            <p14:sldId id="370"/>
            <p14:sldId id="371"/>
            <p14:sldId id="324"/>
            <p14:sldId id="319"/>
            <p14:sldId id="318"/>
            <p14:sldId id="321"/>
            <p14:sldId id="374"/>
            <p14:sldId id="364"/>
            <p14:sldId id="363"/>
            <p14:sldId id="330"/>
            <p14:sldId id="373"/>
            <p14:sldId id="355"/>
            <p14:sldId id="375"/>
            <p14:sldId id="376"/>
            <p14:sldId id="377"/>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9ED5"/>
    <a:srgbClr val="4DA72E"/>
    <a:srgbClr val="C00000"/>
    <a:srgbClr val="EF3B2C"/>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4"/>
    <p:restoredTop sz="82235"/>
  </p:normalViewPr>
  <p:slideViewPr>
    <p:cSldViewPr snapToGrid="0">
      <p:cViewPr varScale="1">
        <p:scale>
          <a:sx n="110" d="100"/>
          <a:sy n="110" d="100"/>
        </p:scale>
        <p:origin x="1096" y="176"/>
      </p:cViewPr>
      <p:guideLst/>
    </p:cSldViewPr>
  </p:slideViewPr>
  <p:outlineViewPr>
    <p:cViewPr>
      <p:scale>
        <a:sx n="33" d="100"/>
        <a:sy n="33" d="100"/>
      </p:scale>
      <p:origin x="0" y="-11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5F5216-AE74-114D-86F8-D8BCED9ED3D1}" type="datetimeFigureOut">
              <a:rPr lang="en-RU" smtClean="0"/>
              <a:t>4/2/25</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FE0D41-93C9-A64D-BD89-67176F36031A}" type="slidenum">
              <a:rPr lang="en-RU" smtClean="0"/>
              <a:t>‹#›</a:t>
            </a:fld>
            <a:endParaRPr lang="en-RU"/>
          </a:p>
        </p:txBody>
      </p:sp>
    </p:spTree>
    <p:extLst>
      <p:ext uri="{BB962C8B-B14F-4D97-AF65-F5344CB8AC3E}">
        <p14:creationId xmlns:p14="http://schemas.microsoft.com/office/powerpoint/2010/main" val="54409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Кирилл</a:t>
            </a:r>
          </a:p>
          <a:p>
            <a:r>
              <a:rPr lang="ru-RU" dirty="0"/>
              <a:t>Центр гематологи и онкологии Димы Рогачева</a:t>
            </a:r>
          </a:p>
          <a:p>
            <a:r>
              <a:rPr lang="ru-RU" dirty="0"/>
              <a:t>Команда</a:t>
            </a:r>
            <a:r>
              <a:rPr lang="en-US" dirty="0"/>
              <a:t> R, </a:t>
            </a:r>
            <a:r>
              <a:rPr lang="en-US" dirty="0" err="1"/>
              <a:t>Rmarkdown</a:t>
            </a:r>
            <a:r>
              <a:rPr lang="en-US" dirty="0"/>
              <a:t>, </a:t>
            </a:r>
            <a:r>
              <a:rPr lang="ru-RU" dirty="0"/>
              <a:t>те же библиотеки, </a:t>
            </a:r>
            <a:r>
              <a:rPr lang="en-US" dirty="0"/>
              <a:t>git</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1</a:t>
            </a:fld>
            <a:endParaRPr lang="en-RU"/>
          </a:p>
        </p:txBody>
      </p:sp>
    </p:spTree>
    <p:extLst>
      <p:ext uri="{BB962C8B-B14F-4D97-AF65-F5344CB8AC3E}">
        <p14:creationId xmlns:p14="http://schemas.microsoft.com/office/powerpoint/2010/main" val="2658880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9AFE-58B9-5F29-2342-0C3D56FBE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40116-16C0-D333-4329-C525851743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D2BAC-EDD0-9F81-DB19-137A5779BE31}"/>
              </a:ext>
            </a:extLst>
          </p:cNvPr>
          <p:cNvSpPr>
            <a:spLocks noGrp="1"/>
          </p:cNvSpPr>
          <p:nvPr>
            <p:ph type="body" idx="1"/>
          </p:nvPr>
        </p:nvSpPr>
        <p:spPr/>
        <p:txBody>
          <a:bodyPr/>
          <a:lstStyle/>
          <a:p>
            <a:endParaRPr lang="en-RU" dirty="0"/>
          </a:p>
        </p:txBody>
      </p:sp>
      <p:sp>
        <p:nvSpPr>
          <p:cNvPr id="4" name="Slide Number Placeholder 3">
            <a:extLst>
              <a:ext uri="{FF2B5EF4-FFF2-40B4-BE49-F238E27FC236}">
                <a16:creationId xmlns:a16="http://schemas.microsoft.com/office/drawing/2014/main" id="{687110DF-8CC1-EDD3-5C54-ED058E786C8D}"/>
              </a:ext>
            </a:extLst>
          </p:cNvPr>
          <p:cNvSpPr>
            <a:spLocks noGrp="1"/>
          </p:cNvSpPr>
          <p:nvPr>
            <p:ph type="sldNum" sz="quarter" idx="5"/>
          </p:nvPr>
        </p:nvSpPr>
        <p:spPr/>
        <p:txBody>
          <a:bodyPr/>
          <a:lstStyle/>
          <a:p>
            <a:fld id="{31FE0D41-93C9-A64D-BD89-67176F36031A}" type="slidenum">
              <a:rPr lang="en-RU" smtClean="0"/>
              <a:t>12</a:t>
            </a:fld>
            <a:endParaRPr lang="en-RU"/>
          </a:p>
        </p:txBody>
      </p:sp>
    </p:spTree>
    <p:extLst>
      <p:ext uri="{BB962C8B-B14F-4D97-AF65-F5344CB8AC3E}">
        <p14:creationId xmlns:p14="http://schemas.microsoft.com/office/powerpoint/2010/main" val="2265121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26D15-29E6-477D-87C8-C57502C03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BBD61-1BC9-B767-F1B9-E80E2D8D0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5A437-DEDE-9397-9E91-7D35ED404BB0}"/>
              </a:ext>
            </a:extLst>
          </p:cNvPr>
          <p:cNvSpPr>
            <a:spLocks noGrp="1"/>
          </p:cNvSpPr>
          <p:nvPr>
            <p:ph type="body" idx="1"/>
          </p:nvPr>
        </p:nvSpPr>
        <p:spPr/>
        <p:txBody>
          <a:bodyPr/>
          <a:lstStyle/>
          <a:p>
            <a:endParaRPr lang="en-RU" dirty="0"/>
          </a:p>
        </p:txBody>
      </p:sp>
      <p:sp>
        <p:nvSpPr>
          <p:cNvPr id="4" name="Slide Number Placeholder 3">
            <a:extLst>
              <a:ext uri="{FF2B5EF4-FFF2-40B4-BE49-F238E27FC236}">
                <a16:creationId xmlns:a16="http://schemas.microsoft.com/office/drawing/2014/main" id="{3BA53B4B-B0FC-535C-55A1-5E04BA6C6900}"/>
              </a:ext>
            </a:extLst>
          </p:cNvPr>
          <p:cNvSpPr>
            <a:spLocks noGrp="1"/>
          </p:cNvSpPr>
          <p:nvPr>
            <p:ph type="sldNum" sz="quarter" idx="5"/>
          </p:nvPr>
        </p:nvSpPr>
        <p:spPr/>
        <p:txBody>
          <a:bodyPr/>
          <a:lstStyle/>
          <a:p>
            <a:fld id="{31FE0D41-93C9-A64D-BD89-67176F36031A}" type="slidenum">
              <a:rPr lang="en-RU" smtClean="0"/>
              <a:t>13</a:t>
            </a:fld>
            <a:endParaRPr lang="en-RU"/>
          </a:p>
        </p:txBody>
      </p:sp>
    </p:spTree>
    <p:extLst>
      <p:ext uri="{BB962C8B-B14F-4D97-AF65-F5344CB8AC3E}">
        <p14:creationId xmlns:p14="http://schemas.microsoft.com/office/powerpoint/2010/main" val="1064850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96348-5604-6B14-FE12-8133D65126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2C44F-066B-3E82-1EA3-75E0678D46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984C0E-F404-4C6E-C536-0CB71FBE8D82}"/>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44365EC9-02D1-1DAC-D717-37CDC4584355}"/>
              </a:ext>
            </a:extLst>
          </p:cNvPr>
          <p:cNvSpPr>
            <a:spLocks noGrp="1"/>
          </p:cNvSpPr>
          <p:nvPr>
            <p:ph type="sldNum" sz="quarter" idx="5"/>
          </p:nvPr>
        </p:nvSpPr>
        <p:spPr/>
        <p:txBody>
          <a:bodyPr/>
          <a:lstStyle/>
          <a:p>
            <a:fld id="{31FE0D41-93C9-A64D-BD89-67176F36031A}" type="slidenum">
              <a:rPr lang="en-RU" smtClean="0"/>
              <a:t>14</a:t>
            </a:fld>
            <a:endParaRPr lang="en-RU"/>
          </a:p>
        </p:txBody>
      </p:sp>
    </p:spTree>
    <p:extLst>
      <p:ext uri="{BB962C8B-B14F-4D97-AF65-F5344CB8AC3E}">
        <p14:creationId xmlns:p14="http://schemas.microsoft.com/office/powerpoint/2010/main" val="3886315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A4C94-8289-2E90-BB70-FC884BB556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00999-FFD7-AAB0-C0BE-3EA60C0D5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84EF1-B63D-80BC-A646-2A9B6DF304A6}"/>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852C28EF-8A20-A61B-C75A-543EB2927A70}"/>
              </a:ext>
            </a:extLst>
          </p:cNvPr>
          <p:cNvSpPr>
            <a:spLocks noGrp="1"/>
          </p:cNvSpPr>
          <p:nvPr>
            <p:ph type="sldNum" sz="quarter" idx="5"/>
          </p:nvPr>
        </p:nvSpPr>
        <p:spPr/>
        <p:txBody>
          <a:bodyPr/>
          <a:lstStyle/>
          <a:p>
            <a:fld id="{31FE0D41-93C9-A64D-BD89-67176F36031A}" type="slidenum">
              <a:rPr lang="en-RU" smtClean="0"/>
              <a:t>16</a:t>
            </a:fld>
            <a:endParaRPr lang="en-RU"/>
          </a:p>
        </p:txBody>
      </p:sp>
    </p:spTree>
    <p:extLst>
      <p:ext uri="{BB962C8B-B14F-4D97-AF65-F5344CB8AC3E}">
        <p14:creationId xmlns:p14="http://schemas.microsoft.com/office/powerpoint/2010/main" val="2390587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22E04-AD00-99C5-95B1-02499683A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58393-67C6-7620-C73D-A398BABDA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51220-DB4A-343B-7571-D5A4E3E83F33}"/>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8710D1C7-081C-D3E2-BA69-D0CFE4366557}"/>
              </a:ext>
            </a:extLst>
          </p:cNvPr>
          <p:cNvSpPr>
            <a:spLocks noGrp="1"/>
          </p:cNvSpPr>
          <p:nvPr>
            <p:ph type="sldNum" sz="quarter" idx="5"/>
          </p:nvPr>
        </p:nvSpPr>
        <p:spPr/>
        <p:txBody>
          <a:bodyPr/>
          <a:lstStyle/>
          <a:p>
            <a:fld id="{31FE0D41-93C9-A64D-BD89-67176F36031A}" type="slidenum">
              <a:rPr lang="en-RU" smtClean="0"/>
              <a:t>17</a:t>
            </a:fld>
            <a:endParaRPr lang="en-RU"/>
          </a:p>
        </p:txBody>
      </p:sp>
    </p:spTree>
    <p:extLst>
      <p:ext uri="{BB962C8B-B14F-4D97-AF65-F5344CB8AC3E}">
        <p14:creationId xmlns:p14="http://schemas.microsoft.com/office/powerpoint/2010/main" val="311179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4438B-F66D-E9BD-5A54-B3CC6CBBAC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CD64A-93C9-50D0-22E2-B824969FCE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28CF70-23FE-EE3A-ACF1-C64BD78299B3}"/>
              </a:ext>
            </a:extLst>
          </p:cNvPr>
          <p:cNvSpPr>
            <a:spLocks noGrp="1"/>
          </p:cNvSpPr>
          <p:nvPr>
            <p:ph type="body" idx="1"/>
          </p:nvPr>
        </p:nvSpPr>
        <p:spPr/>
        <p:txBody>
          <a:bodyPr/>
          <a:lstStyle/>
          <a:p>
            <a:r>
              <a:rPr lang="ru-RU" dirty="0"/>
              <a:t>Можем какие-то файлы не добавлять в </a:t>
            </a:r>
            <a:r>
              <a:rPr lang="en-US" dirty="0"/>
              <a:t>staging</a:t>
            </a:r>
            <a:endParaRPr lang="en-RU" dirty="0"/>
          </a:p>
        </p:txBody>
      </p:sp>
      <p:sp>
        <p:nvSpPr>
          <p:cNvPr id="4" name="Slide Number Placeholder 3">
            <a:extLst>
              <a:ext uri="{FF2B5EF4-FFF2-40B4-BE49-F238E27FC236}">
                <a16:creationId xmlns:a16="http://schemas.microsoft.com/office/drawing/2014/main" id="{26C381A2-0F5D-3720-2748-115631B18594}"/>
              </a:ext>
            </a:extLst>
          </p:cNvPr>
          <p:cNvSpPr>
            <a:spLocks noGrp="1"/>
          </p:cNvSpPr>
          <p:nvPr>
            <p:ph type="sldNum" sz="quarter" idx="5"/>
          </p:nvPr>
        </p:nvSpPr>
        <p:spPr/>
        <p:txBody>
          <a:bodyPr/>
          <a:lstStyle/>
          <a:p>
            <a:fld id="{31FE0D41-93C9-A64D-BD89-67176F36031A}" type="slidenum">
              <a:rPr lang="en-RU" smtClean="0"/>
              <a:t>18</a:t>
            </a:fld>
            <a:endParaRPr lang="en-RU"/>
          </a:p>
        </p:txBody>
      </p:sp>
    </p:spTree>
    <p:extLst>
      <p:ext uri="{BB962C8B-B14F-4D97-AF65-F5344CB8AC3E}">
        <p14:creationId xmlns:p14="http://schemas.microsoft.com/office/powerpoint/2010/main" val="264461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бранчи это не способ держать параллельно несколько версий</a:t>
            </a:r>
          </a:p>
          <a:p>
            <a:r>
              <a:rPr lang="ru-RU" dirty="0"/>
              <a:t>бранчи на задачи, не на людей</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25</a:t>
            </a:fld>
            <a:endParaRPr lang="en-RU"/>
          </a:p>
        </p:txBody>
      </p:sp>
    </p:spTree>
    <p:extLst>
      <p:ext uri="{BB962C8B-B14F-4D97-AF65-F5344CB8AC3E}">
        <p14:creationId xmlns:p14="http://schemas.microsoft.com/office/powerpoint/2010/main" val="1953437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не забывайте их вливать обратно в основную</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26</a:t>
            </a:fld>
            <a:endParaRPr lang="en-RU"/>
          </a:p>
        </p:txBody>
      </p:sp>
    </p:spTree>
    <p:extLst>
      <p:ext uri="{BB962C8B-B14F-4D97-AF65-F5344CB8AC3E}">
        <p14:creationId xmlns:p14="http://schemas.microsoft.com/office/powerpoint/2010/main" val="4176596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решить эту проблему</a:t>
            </a:r>
            <a:r>
              <a:rPr lang="en-US" dirty="0"/>
              <a:t>? </a:t>
            </a:r>
            <a:r>
              <a:rPr lang="ru-RU" dirty="0"/>
              <a:t>Локализовать установку пакетов в проект.</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31</a:t>
            </a:fld>
            <a:endParaRPr lang="en-RU"/>
          </a:p>
        </p:txBody>
      </p:sp>
    </p:spTree>
    <p:extLst>
      <p:ext uri="{BB962C8B-B14F-4D97-AF65-F5344CB8AC3E}">
        <p14:creationId xmlns:p14="http://schemas.microsoft.com/office/powerpoint/2010/main" val="4274727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FE0D41-93C9-A64D-BD89-67176F36031A}" type="slidenum">
              <a:rPr lang="en-RU" smtClean="0"/>
              <a:t>38</a:t>
            </a:fld>
            <a:endParaRPr lang="en-RU"/>
          </a:p>
        </p:txBody>
      </p:sp>
    </p:spTree>
    <p:extLst>
      <p:ext uri="{BB962C8B-B14F-4D97-AF65-F5344CB8AC3E}">
        <p14:creationId xmlns:p14="http://schemas.microsoft.com/office/powerpoint/2010/main" val="3290890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Стоит у вас на компьютере, я просил поставить</a:t>
            </a:r>
            <a:r>
              <a:rPr lang="en-US" dirty="0"/>
              <a:t> </a:t>
            </a:r>
            <a:r>
              <a:rPr lang="ru-RU" dirty="0"/>
              <a:t>для практической части</a:t>
            </a:r>
            <a:endParaRPr lang="en-US" dirty="0"/>
          </a:p>
          <a:p>
            <a:r>
              <a:rPr lang="ru-RU" dirty="0"/>
              <a:t>Что означает контроль версий</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3</a:t>
            </a:fld>
            <a:endParaRPr lang="en-RU"/>
          </a:p>
        </p:txBody>
      </p:sp>
    </p:spTree>
    <p:extLst>
      <p:ext uri="{BB962C8B-B14F-4D97-AF65-F5344CB8AC3E}">
        <p14:creationId xmlns:p14="http://schemas.microsoft.com/office/powerpoint/2010/main" val="2468932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FE0D41-93C9-A64D-BD89-67176F36031A}" type="slidenum">
              <a:rPr lang="en-RU" smtClean="0"/>
              <a:t>48</a:t>
            </a:fld>
            <a:endParaRPr lang="en-RU"/>
          </a:p>
        </p:txBody>
      </p:sp>
    </p:spTree>
    <p:extLst>
      <p:ext uri="{BB962C8B-B14F-4D97-AF65-F5344CB8AC3E}">
        <p14:creationId xmlns:p14="http://schemas.microsoft.com/office/powerpoint/2010/main" val="1938495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Если задачу нужно выполнить </a:t>
            </a:r>
            <a:r>
              <a:rPr lang="en-US" dirty="0"/>
              <a:t>&gt; 1 </a:t>
            </a:r>
            <a:r>
              <a:rPr lang="ru-RU" dirty="0"/>
              <a:t>раза – напишите скрипт. По крайней мере получите опыт.</a:t>
            </a:r>
            <a:endParaRPr lang="en-US" dirty="0"/>
          </a:p>
        </p:txBody>
      </p:sp>
      <p:sp>
        <p:nvSpPr>
          <p:cNvPr id="4" name="Slide Number Placeholder 3"/>
          <p:cNvSpPr>
            <a:spLocks noGrp="1"/>
          </p:cNvSpPr>
          <p:nvPr>
            <p:ph type="sldNum" sz="quarter" idx="5"/>
          </p:nvPr>
        </p:nvSpPr>
        <p:spPr/>
        <p:txBody>
          <a:bodyPr/>
          <a:lstStyle/>
          <a:p>
            <a:fld id="{31FE0D41-93C9-A64D-BD89-67176F36031A}" type="slidenum">
              <a:rPr lang="en-RU" smtClean="0"/>
              <a:t>53</a:t>
            </a:fld>
            <a:endParaRPr lang="en-RU"/>
          </a:p>
        </p:txBody>
      </p:sp>
    </p:spTree>
    <p:extLst>
      <p:ext uri="{BB962C8B-B14F-4D97-AF65-F5344CB8AC3E}">
        <p14:creationId xmlns:p14="http://schemas.microsoft.com/office/powerpoint/2010/main" val="24246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FE0D41-93C9-A64D-BD89-67176F36031A}" type="slidenum">
              <a:rPr lang="en-RU" smtClean="0"/>
              <a:t>58</a:t>
            </a:fld>
            <a:endParaRPr lang="en-RU"/>
          </a:p>
        </p:txBody>
      </p:sp>
    </p:spTree>
    <p:extLst>
      <p:ext uri="{BB962C8B-B14F-4D97-AF65-F5344CB8AC3E}">
        <p14:creationId xmlns:p14="http://schemas.microsoft.com/office/powerpoint/2010/main" val="3149625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911D7-B23A-FE6E-3E66-218195D9A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B2776-EFA8-7D1F-A0E7-1634F6560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825BE-3A6F-3AAD-298D-BB132B1E2DD4}"/>
              </a:ext>
            </a:extLst>
          </p:cNvPr>
          <p:cNvSpPr>
            <a:spLocks noGrp="1"/>
          </p:cNvSpPr>
          <p:nvPr>
            <p:ph type="body" idx="1"/>
          </p:nvPr>
        </p:nvSpPr>
        <p:spPr/>
        <p:txBody>
          <a:bodyPr/>
          <a:lstStyle/>
          <a:p>
            <a:r>
              <a:rPr lang="ru-RU" dirty="0"/>
              <a:t>Наверное все были в такой ситуации</a:t>
            </a:r>
            <a:r>
              <a:rPr lang="en-US" dirty="0"/>
              <a:t> – </a:t>
            </a:r>
            <a:r>
              <a:rPr lang="ru-RU" dirty="0"/>
              <a:t>версии, бранчи, хорошо если есть </a:t>
            </a:r>
            <a:r>
              <a:rPr lang="ru-RU" dirty="0" err="1"/>
              <a:t>дропбокс</a:t>
            </a:r>
            <a:r>
              <a:rPr lang="ru-RU" dirty="0"/>
              <a:t> или </a:t>
            </a:r>
            <a:r>
              <a:rPr lang="en-US" dirty="0"/>
              <a:t>google doc</a:t>
            </a:r>
          </a:p>
          <a:p>
            <a:endParaRPr lang="en-US" dirty="0"/>
          </a:p>
          <a:p>
            <a:r>
              <a:rPr lang="ru-RU" dirty="0"/>
              <a:t>хорошо если </a:t>
            </a:r>
            <a:r>
              <a:rPr lang="en-US" dirty="0"/>
              <a:t>Dropbox, Google drive</a:t>
            </a:r>
            <a:endParaRPr lang="en-RU" dirty="0"/>
          </a:p>
        </p:txBody>
      </p:sp>
      <p:sp>
        <p:nvSpPr>
          <p:cNvPr id="4" name="Slide Number Placeholder 3">
            <a:extLst>
              <a:ext uri="{FF2B5EF4-FFF2-40B4-BE49-F238E27FC236}">
                <a16:creationId xmlns:a16="http://schemas.microsoft.com/office/drawing/2014/main" id="{B269F7AF-DA96-D3C9-4E85-95DD931AEA49}"/>
              </a:ext>
            </a:extLst>
          </p:cNvPr>
          <p:cNvSpPr>
            <a:spLocks noGrp="1"/>
          </p:cNvSpPr>
          <p:nvPr>
            <p:ph type="sldNum" sz="quarter" idx="5"/>
          </p:nvPr>
        </p:nvSpPr>
        <p:spPr/>
        <p:txBody>
          <a:bodyPr/>
          <a:lstStyle/>
          <a:p>
            <a:fld id="{31FE0D41-93C9-A64D-BD89-67176F36031A}" type="slidenum">
              <a:rPr lang="en-RU" smtClean="0"/>
              <a:t>4</a:t>
            </a:fld>
            <a:endParaRPr lang="en-RU"/>
          </a:p>
        </p:txBody>
      </p:sp>
    </p:spTree>
    <p:extLst>
      <p:ext uri="{BB962C8B-B14F-4D97-AF65-F5344CB8AC3E}">
        <p14:creationId xmlns:p14="http://schemas.microsoft.com/office/powerpoint/2010/main" val="388794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AA446-F5D3-43B7-F9CF-58ECE0191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1C1967-7C59-2CED-09B5-FE13A5FCF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07A58-98B3-4C57-8F3B-E4844D02A1CA}"/>
              </a:ext>
            </a:extLst>
          </p:cNvPr>
          <p:cNvSpPr>
            <a:spLocks noGrp="1"/>
          </p:cNvSpPr>
          <p:nvPr>
            <p:ph type="body" idx="1"/>
          </p:nvPr>
        </p:nvSpPr>
        <p:spPr/>
        <p:txBody>
          <a:bodyPr/>
          <a:lstStyle/>
          <a:p>
            <a:r>
              <a:rPr lang="en-GB" dirty="0"/>
              <a:t>g</a:t>
            </a:r>
            <a:r>
              <a:rPr lang="en-RU" dirty="0"/>
              <a:t>it </a:t>
            </a:r>
            <a:r>
              <a:rPr lang="ru-RU" dirty="0"/>
              <a:t>так же оперирует директориями, только называются они репозитории</a:t>
            </a:r>
          </a:p>
          <a:p>
            <a:r>
              <a:rPr lang="ru-RU" dirty="0"/>
              <a:t>Показать </a:t>
            </a:r>
            <a:r>
              <a:rPr lang="en-US" dirty="0"/>
              <a:t>.git</a:t>
            </a:r>
            <a:endParaRPr lang="en-RU" dirty="0"/>
          </a:p>
        </p:txBody>
      </p:sp>
      <p:sp>
        <p:nvSpPr>
          <p:cNvPr id="4" name="Slide Number Placeholder 3">
            <a:extLst>
              <a:ext uri="{FF2B5EF4-FFF2-40B4-BE49-F238E27FC236}">
                <a16:creationId xmlns:a16="http://schemas.microsoft.com/office/drawing/2014/main" id="{FE5343C7-EAF3-5B99-7063-C82021071A5B}"/>
              </a:ext>
            </a:extLst>
          </p:cNvPr>
          <p:cNvSpPr>
            <a:spLocks noGrp="1"/>
          </p:cNvSpPr>
          <p:nvPr>
            <p:ph type="sldNum" sz="quarter" idx="5"/>
          </p:nvPr>
        </p:nvSpPr>
        <p:spPr/>
        <p:txBody>
          <a:bodyPr/>
          <a:lstStyle/>
          <a:p>
            <a:fld id="{31FE0D41-93C9-A64D-BD89-67176F36031A}" type="slidenum">
              <a:rPr lang="en-RU" smtClean="0"/>
              <a:t>5</a:t>
            </a:fld>
            <a:endParaRPr lang="en-RU"/>
          </a:p>
        </p:txBody>
      </p:sp>
    </p:spTree>
    <p:extLst>
      <p:ext uri="{BB962C8B-B14F-4D97-AF65-F5344CB8AC3E}">
        <p14:creationId xmlns:p14="http://schemas.microsoft.com/office/powerpoint/2010/main" val="202813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dirty="0"/>
              <a:t>Можем загрузить репозиторий на </a:t>
            </a:r>
            <a:r>
              <a:rPr lang="en-US" b="0" dirty="0"/>
              <a:t>GitHub - </a:t>
            </a:r>
            <a:r>
              <a:rPr lang="ru-RU" b="0" dirty="0"/>
              <a:t>это хостинг</a:t>
            </a:r>
          </a:p>
          <a:p>
            <a:endParaRPr lang="ru-RU" b="0" dirty="0"/>
          </a:p>
          <a:p>
            <a:r>
              <a:rPr lang="ru-RU" b="0" dirty="0"/>
              <a:t>В больших компаниях вокруг </a:t>
            </a:r>
            <a:r>
              <a:rPr lang="en-US" b="0" dirty="0"/>
              <a:t>Git </a:t>
            </a:r>
            <a:r>
              <a:rPr lang="ru-RU" b="0" dirty="0"/>
              <a:t>и </a:t>
            </a:r>
            <a:r>
              <a:rPr lang="en-US" b="0" dirty="0" err="1"/>
              <a:t>Github</a:t>
            </a:r>
            <a:r>
              <a:rPr lang="ru-RU" b="0" dirty="0"/>
              <a:t>... уведомления, обсуждения, отслеживание задач</a:t>
            </a:r>
          </a:p>
          <a:p>
            <a:endParaRPr lang="ru-RU" b="0" dirty="0"/>
          </a:p>
          <a:p>
            <a:r>
              <a:rPr lang="ru-RU" b="0" dirty="0"/>
              <a:t>Но даже для работы одному</a:t>
            </a:r>
            <a:endParaRPr lang="en-US" b="0" dirty="0"/>
          </a:p>
        </p:txBody>
      </p:sp>
      <p:sp>
        <p:nvSpPr>
          <p:cNvPr id="4" name="Slide Number Placeholder 3"/>
          <p:cNvSpPr>
            <a:spLocks noGrp="1"/>
          </p:cNvSpPr>
          <p:nvPr>
            <p:ph type="sldNum" sz="quarter" idx="5"/>
          </p:nvPr>
        </p:nvSpPr>
        <p:spPr/>
        <p:txBody>
          <a:bodyPr/>
          <a:lstStyle/>
          <a:p>
            <a:fld id="{31FE0D41-93C9-A64D-BD89-67176F36031A}" type="slidenum">
              <a:rPr lang="en-RU" smtClean="0"/>
              <a:t>6</a:t>
            </a:fld>
            <a:endParaRPr lang="en-RU"/>
          </a:p>
        </p:txBody>
      </p:sp>
    </p:spTree>
    <p:extLst>
      <p:ext uri="{BB962C8B-B14F-4D97-AF65-F5344CB8AC3E}">
        <p14:creationId xmlns:p14="http://schemas.microsoft.com/office/powerpoint/2010/main" val="3932941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7</a:t>
            </a:fld>
            <a:endParaRPr lang="en-RU"/>
          </a:p>
        </p:txBody>
      </p:sp>
    </p:spTree>
    <p:extLst>
      <p:ext uri="{BB962C8B-B14F-4D97-AF65-F5344CB8AC3E}">
        <p14:creationId xmlns:p14="http://schemas.microsoft.com/office/powerpoint/2010/main" val="425874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Культурный феномен </a:t>
            </a:r>
            <a:r>
              <a:rPr lang="en-US" b="0" dirty="0"/>
              <a:t>open source.</a:t>
            </a:r>
            <a:r>
              <a:rPr lang="ru-RU" b="0" dirty="0"/>
              <a:t> </a:t>
            </a:r>
            <a:r>
              <a:rPr lang="en-US" b="0" dirty="0"/>
              <a:t>GitHub </a:t>
            </a:r>
            <a:r>
              <a:rPr lang="ru-RU" b="0" dirty="0"/>
              <a:t>это вообще социальная сеть.</a:t>
            </a:r>
            <a:endParaRPr lang="en-US" b="0" dirty="0"/>
          </a:p>
        </p:txBody>
      </p:sp>
      <p:sp>
        <p:nvSpPr>
          <p:cNvPr id="4" name="Slide Number Placeholder 3"/>
          <p:cNvSpPr>
            <a:spLocks noGrp="1"/>
          </p:cNvSpPr>
          <p:nvPr>
            <p:ph type="sldNum" sz="quarter" idx="5"/>
          </p:nvPr>
        </p:nvSpPr>
        <p:spPr/>
        <p:txBody>
          <a:bodyPr/>
          <a:lstStyle/>
          <a:p>
            <a:fld id="{31FE0D41-93C9-A64D-BD89-67176F36031A}" type="slidenum">
              <a:rPr lang="en-RU" smtClean="0"/>
              <a:t>8</a:t>
            </a:fld>
            <a:endParaRPr lang="en-RU"/>
          </a:p>
        </p:txBody>
      </p:sp>
    </p:spTree>
    <p:extLst>
      <p:ext uri="{BB962C8B-B14F-4D97-AF65-F5344CB8AC3E}">
        <p14:creationId xmlns:p14="http://schemas.microsoft.com/office/powerpoint/2010/main" val="398222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Когда в резюме есть </a:t>
            </a:r>
            <a:r>
              <a:rPr lang="en-US" dirty="0" err="1"/>
              <a:t>Github</a:t>
            </a:r>
            <a:r>
              <a:rPr lang="en-US" dirty="0"/>
              <a:t> </a:t>
            </a:r>
            <a:r>
              <a:rPr lang="ru-RU" dirty="0"/>
              <a:t>это грин флаг</a:t>
            </a:r>
          </a:p>
          <a:p>
            <a:r>
              <a:rPr lang="ru-RU" dirty="0"/>
              <a:t>Умеет пользоваться </a:t>
            </a:r>
            <a:r>
              <a:rPr lang="en-US" dirty="0"/>
              <a:t>Git, </a:t>
            </a:r>
            <a:r>
              <a:rPr lang="en-US" dirty="0" err="1"/>
              <a:t>Rmd</a:t>
            </a:r>
            <a:r>
              <a:rPr lang="en-US" dirty="0"/>
              <a:t>, </a:t>
            </a:r>
            <a:r>
              <a:rPr lang="ru-RU" dirty="0"/>
              <a:t>пакетами</a:t>
            </a:r>
          </a:p>
          <a:p>
            <a:r>
              <a:rPr lang="ru-RU" dirty="0"/>
              <a:t>Хорошо оформленный</a:t>
            </a:r>
          </a:p>
          <a:p>
            <a:r>
              <a:rPr lang="ru-RU" dirty="0"/>
              <a:t>Похвалить предыдущий курс</a:t>
            </a:r>
            <a:endParaRPr lang="en-RU" dirty="0"/>
          </a:p>
        </p:txBody>
      </p:sp>
      <p:sp>
        <p:nvSpPr>
          <p:cNvPr id="4" name="Slide Number Placeholder 3"/>
          <p:cNvSpPr>
            <a:spLocks noGrp="1"/>
          </p:cNvSpPr>
          <p:nvPr>
            <p:ph type="sldNum" sz="quarter" idx="5"/>
          </p:nvPr>
        </p:nvSpPr>
        <p:spPr/>
        <p:txBody>
          <a:bodyPr/>
          <a:lstStyle/>
          <a:p>
            <a:fld id="{31FE0D41-93C9-A64D-BD89-67176F36031A}" type="slidenum">
              <a:rPr lang="en-RU" smtClean="0"/>
              <a:t>10</a:t>
            </a:fld>
            <a:endParaRPr lang="en-RU"/>
          </a:p>
        </p:txBody>
      </p:sp>
    </p:spTree>
    <p:extLst>
      <p:ext uri="{BB962C8B-B14F-4D97-AF65-F5344CB8AC3E}">
        <p14:creationId xmlns:p14="http://schemas.microsoft.com/office/powerpoint/2010/main" val="2143972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803C8-AE4C-3186-F16E-ACA65C880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F90EF-FFF3-532C-48DB-39E460643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E7B2A-10ED-4E8B-30F6-68D91BE2CF79}"/>
              </a:ext>
            </a:extLst>
          </p:cNvPr>
          <p:cNvSpPr>
            <a:spLocks noGrp="1"/>
          </p:cNvSpPr>
          <p:nvPr>
            <p:ph type="body" idx="1"/>
          </p:nvPr>
        </p:nvSpPr>
        <p:spPr/>
        <p:txBody>
          <a:bodyPr/>
          <a:lstStyle/>
          <a:p>
            <a:r>
              <a:rPr lang="ru-RU" dirty="0"/>
              <a:t>Я буду объяснять все на примерах</a:t>
            </a:r>
          </a:p>
          <a:p>
            <a:r>
              <a:rPr lang="ru-RU" dirty="0"/>
              <a:t>Это очень практический навык.</a:t>
            </a:r>
          </a:p>
          <a:p>
            <a:endParaRPr lang="ru-RU" dirty="0"/>
          </a:p>
          <a:p>
            <a:r>
              <a:rPr lang="ru-RU" dirty="0"/>
              <a:t>Вот репозиторий. В </a:t>
            </a:r>
            <a:r>
              <a:rPr lang="en-US" dirty="0"/>
              <a:t>.git </a:t>
            </a:r>
            <a:r>
              <a:rPr lang="ru-RU" dirty="0"/>
              <a:t>там хранятся версии.</a:t>
            </a:r>
          </a:p>
          <a:p>
            <a:endParaRPr lang="ru-RU" dirty="0"/>
          </a:p>
          <a:p>
            <a:r>
              <a:rPr lang="ru-RU" dirty="0"/>
              <a:t>рабочая область - версия загруженная в текущий момент</a:t>
            </a:r>
            <a:endParaRPr lang="en-RU" dirty="0"/>
          </a:p>
        </p:txBody>
      </p:sp>
      <p:sp>
        <p:nvSpPr>
          <p:cNvPr id="4" name="Slide Number Placeholder 3">
            <a:extLst>
              <a:ext uri="{FF2B5EF4-FFF2-40B4-BE49-F238E27FC236}">
                <a16:creationId xmlns:a16="http://schemas.microsoft.com/office/drawing/2014/main" id="{B30A9AAB-5B5F-22D9-CA75-F84942060148}"/>
              </a:ext>
            </a:extLst>
          </p:cNvPr>
          <p:cNvSpPr>
            <a:spLocks noGrp="1"/>
          </p:cNvSpPr>
          <p:nvPr>
            <p:ph type="sldNum" sz="quarter" idx="5"/>
          </p:nvPr>
        </p:nvSpPr>
        <p:spPr/>
        <p:txBody>
          <a:bodyPr/>
          <a:lstStyle/>
          <a:p>
            <a:fld id="{31FE0D41-93C9-A64D-BD89-67176F36031A}" type="slidenum">
              <a:rPr lang="en-RU" smtClean="0"/>
              <a:t>11</a:t>
            </a:fld>
            <a:endParaRPr lang="en-RU"/>
          </a:p>
        </p:txBody>
      </p:sp>
    </p:spTree>
    <p:extLst>
      <p:ext uri="{BB962C8B-B14F-4D97-AF65-F5344CB8AC3E}">
        <p14:creationId xmlns:p14="http://schemas.microsoft.com/office/powerpoint/2010/main" val="4185817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0C47-E9D0-6B5B-C35F-A98DE516D9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RU"/>
          </a:p>
        </p:txBody>
      </p:sp>
      <p:sp>
        <p:nvSpPr>
          <p:cNvPr id="3" name="Subtitle 2">
            <a:extLst>
              <a:ext uri="{FF2B5EF4-FFF2-40B4-BE49-F238E27FC236}">
                <a16:creationId xmlns:a16="http://schemas.microsoft.com/office/drawing/2014/main" id="{4681A527-69E5-9933-B95C-3C0940056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RU"/>
          </a:p>
        </p:txBody>
      </p:sp>
      <p:sp>
        <p:nvSpPr>
          <p:cNvPr id="4" name="Date Placeholder 3">
            <a:extLst>
              <a:ext uri="{FF2B5EF4-FFF2-40B4-BE49-F238E27FC236}">
                <a16:creationId xmlns:a16="http://schemas.microsoft.com/office/drawing/2014/main" id="{FD9E1104-DDC6-BCE9-D907-23726CACBFC9}"/>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B75D3812-FCC1-1A07-98BD-11F7D70D42FC}"/>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9B352749-6B69-A61F-4003-0DAF54C5823B}"/>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907418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5003-A5EA-3A1F-3C44-FD9D0D54A85C}"/>
              </a:ext>
            </a:extLst>
          </p:cNvPr>
          <p:cNvSpPr>
            <a:spLocks noGrp="1"/>
          </p:cNvSpPr>
          <p:nvPr>
            <p:ph type="title"/>
          </p:nvPr>
        </p:nvSpPr>
        <p:spPr/>
        <p:txBody>
          <a:bodyPr/>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63F9472B-17F4-7DD9-AE2D-40CD0F27B1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1E287EC1-4DB8-FBDC-8616-DE4339F8DDCF}"/>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42B68F33-155A-3ECF-4082-1BD00AA39A9C}"/>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02155CD0-4FF1-2FA3-1170-55802F200B35}"/>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864331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129C9-7189-7D9F-EB10-0415D7D9189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89560134-2FD2-482E-0B30-B952BD29009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41449905-A601-1B1D-1CFF-B0B0B2B6352D}"/>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6877242A-D017-3F10-1D14-DB9A0F7F225E}"/>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5B783465-DCAF-CF68-315D-78C0BCD44A3E}"/>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923270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0542-0D8E-4B69-B30D-EB28FA3F2A7B}"/>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48573B2E-8BFA-40C1-BCB2-416D102CC94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9D5EE93C-58F7-6518-217B-7070CE0EA9F7}"/>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D2D55055-D9B9-E10C-4B2F-910849B86320}"/>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F913C712-E1C5-704B-4AA1-483D5563EB21}"/>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980209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870E-1BAD-EA30-82E3-01DDF380E0B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RU"/>
          </a:p>
        </p:txBody>
      </p:sp>
      <p:sp>
        <p:nvSpPr>
          <p:cNvPr id="3" name="Text Placeholder 2">
            <a:extLst>
              <a:ext uri="{FF2B5EF4-FFF2-40B4-BE49-F238E27FC236}">
                <a16:creationId xmlns:a16="http://schemas.microsoft.com/office/drawing/2014/main" id="{62A61B0F-650C-0858-BDCB-099228AC5A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39D223A-C3B4-CD6E-55DD-340AF99E20B2}"/>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19BFD5A8-1BC0-6563-02C4-824B6B7087D6}"/>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17C27C00-F961-2B9C-083E-588BC93D0D9C}"/>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193193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382D-E888-E151-8903-7BE6DEB7D529}"/>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98E70E31-F8AA-9C67-9444-D59EA39C29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Content Placeholder 3">
            <a:extLst>
              <a:ext uri="{FF2B5EF4-FFF2-40B4-BE49-F238E27FC236}">
                <a16:creationId xmlns:a16="http://schemas.microsoft.com/office/drawing/2014/main" id="{3ADFBA1C-1C63-560E-6826-A7A9888E342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Date Placeholder 4">
            <a:extLst>
              <a:ext uri="{FF2B5EF4-FFF2-40B4-BE49-F238E27FC236}">
                <a16:creationId xmlns:a16="http://schemas.microsoft.com/office/drawing/2014/main" id="{ED292CA7-D2F5-F0B8-7087-FE19E3F2FA98}"/>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6" name="Footer Placeholder 5">
            <a:extLst>
              <a:ext uri="{FF2B5EF4-FFF2-40B4-BE49-F238E27FC236}">
                <a16:creationId xmlns:a16="http://schemas.microsoft.com/office/drawing/2014/main" id="{B35030AE-DE84-695E-F22D-EBB45B16668F}"/>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683CAE0A-2C3F-B2CD-5D1D-13EAF439C2ED}"/>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6574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D2-2CBA-9BC8-FE3C-814EDF2FA35B}"/>
              </a:ext>
            </a:extLst>
          </p:cNvPr>
          <p:cNvSpPr>
            <a:spLocks noGrp="1"/>
          </p:cNvSpPr>
          <p:nvPr>
            <p:ph type="title"/>
          </p:nvPr>
        </p:nvSpPr>
        <p:spPr>
          <a:xfrm>
            <a:off x="839788" y="365125"/>
            <a:ext cx="10515600" cy="1325563"/>
          </a:xfrm>
        </p:spPr>
        <p:txBody>
          <a:bodyPr/>
          <a:lstStyle/>
          <a:p>
            <a:r>
              <a:rPr lang="en-GB"/>
              <a:t>Click to edit Master title style</a:t>
            </a:r>
            <a:endParaRPr lang="en-RU"/>
          </a:p>
        </p:txBody>
      </p:sp>
      <p:sp>
        <p:nvSpPr>
          <p:cNvPr id="3" name="Text Placeholder 2">
            <a:extLst>
              <a:ext uri="{FF2B5EF4-FFF2-40B4-BE49-F238E27FC236}">
                <a16:creationId xmlns:a16="http://schemas.microsoft.com/office/drawing/2014/main" id="{04BF0B56-DCE0-6967-AE23-E507A280B7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3F8077E-500F-3393-1789-BDCD15D462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Text Placeholder 4">
            <a:extLst>
              <a:ext uri="{FF2B5EF4-FFF2-40B4-BE49-F238E27FC236}">
                <a16:creationId xmlns:a16="http://schemas.microsoft.com/office/drawing/2014/main" id="{95EAD54F-2BA4-4B45-03E4-3D265D23F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A93B450-EED0-089F-FC19-F6999793101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7" name="Date Placeholder 6">
            <a:extLst>
              <a:ext uri="{FF2B5EF4-FFF2-40B4-BE49-F238E27FC236}">
                <a16:creationId xmlns:a16="http://schemas.microsoft.com/office/drawing/2014/main" id="{F1057329-9551-7A6D-6511-37ACD3069EB7}"/>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8" name="Footer Placeholder 7">
            <a:extLst>
              <a:ext uri="{FF2B5EF4-FFF2-40B4-BE49-F238E27FC236}">
                <a16:creationId xmlns:a16="http://schemas.microsoft.com/office/drawing/2014/main" id="{3C89C973-5BDE-16BA-F256-A58EE29FEBFE}"/>
              </a:ext>
            </a:extLst>
          </p:cNvPr>
          <p:cNvSpPr>
            <a:spLocks noGrp="1"/>
          </p:cNvSpPr>
          <p:nvPr>
            <p:ph type="ftr" sz="quarter" idx="11"/>
          </p:nvPr>
        </p:nvSpPr>
        <p:spPr/>
        <p:txBody>
          <a:bodyPr/>
          <a:lstStyle/>
          <a:p>
            <a:endParaRPr lang="en-RU"/>
          </a:p>
        </p:txBody>
      </p:sp>
      <p:sp>
        <p:nvSpPr>
          <p:cNvPr id="9" name="Slide Number Placeholder 8">
            <a:extLst>
              <a:ext uri="{FF2B5EF4-FFF2-40B4-BE49-F238E27FC236}">
                <a16:creationId xmlns:a16="http://schemas.microsoft.com/office/drawing/2014/main" id="{02C3D7A0-3E26-EC14-CBB6-F3268903A5C3}"/>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904698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89AE-E204-0602-EE0E-36729B818F06}"/>
              </a:ext>
            </a:extLst>
          </p:cNvPr>
          <p:cNvSpPr>
            <a:spLocks noGrp="1"/>
          </p:cNvSpPr>
          <p:nvPr>
            <p:ph type="title"/>
          </p:nvPr>
        </p:nvSpPr>
        <p:spPr/>
        <p:txBody>
          <a:bodyPr/>
          <a:lstStyle/>
          <a:p>
            <a:r>
              <a:rPr lang="en-GB"/>
              <a:t>Click to edit Master title style</a:t>
            </a:r>
            <a:endParaRPr lang="en-RU"/>
          </a:p>
        </p:txBody>
      </p:sp>
      <p:sp>
        <p:nvSpPr>
          <p:cNvPr id="3" name="Date Placeholder 2">
            <a:extLst>
              <a:ext uri="{FF2B5EF4-FFF2-40B4-BE49-F238E27FC236}">
                <a16:creationId xmlns:a16="http://schemas.microsoft.com/office/drawing/2014/main" id="{F3F2D9B9-9F00-2B3A-ACC9-669C3CFCFF0E}"/>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4" name="Footer Placeholder 3">
            <a:extLst>
              <a:ext uri="{FF2B5EF4-FFF2-40B4-BE49-F238E27FC236}">
                <a16:creationId xmlns:a16="http://schemas.microsoft.com/office/drawing/2014/main" id="{E9B13B9E-D8DD-F047-3CB7-A3EE6FFDB302}"/>
              </a:ext>
            </a:extLst>
          </p:cNvPr>
          <p:cNvSpPr>
            <a:spLocks noGrp="1"/>
          </p:cNvSpPr>
          <p:nvPr>
            <p:ph type="ftr" sz="quarter" idx="11"/>
          </p:nvPr>
        </p:nvSpPr>
        <p:spPr/>
        <p:txBody>
          <a:bodyPr/>
          <a:lstStyle/>
          <a:p>
            <a:endParaRPr lang="en-RU"/>
          </a:p>
        </p:txBody>
      </p:sp>
      <p:sp>
        <p:nvSpPr>
          <p:cNvPr id="5" name="Slide Number Placeholder 4">
            <a:extLst>
              <a:ext uri="{FF2B5EF4-FFF2-40B4-BE49-F238E27FC236}">
                <a16:creationId xmlns:a16="http://schemas.microsoft.com/office/drawing/2014/main" id="{8ED6AAEE-F519-7D64-2DCF-BED1ACC48BE4}"/>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731635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B32BC-0579-61F2-DD3B-3B2C455490F3}"/>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3" name="Footer Placeholder 2">
            <a:extLst>
              <a:ext uri="{FF2B5EF4-FFF2-40B4-BE49-F238E27FC236}">
                <a16:creationId xmlns:a16="http://schemas.microsoft.com/office/drawing/2014/main" id="{4E5618E5-9A28-57BA-FE28-DF7D0C45FC03}"/>
              </a:ext>
            </a:extLst>
          </p:cNvPr>
          <p:cNvSpPr>
            <a:spLocks noGrp="1"/>
          </p:cNvSpPr>
          <p:nvPr>
            <p:ph type="ftr" sz="quarter" idx="11"/>
          </p:nvPr>
        </p:nvSpPr>
        <p:spPr/>
        <p:txBody>
          <a:bodyPr/>
          <a:lstStyle/>
          <a:p>
            <a:endParaRPr lang="en-RU"/>
          </a:p>
        </p:txBody>
      </p:sp>
      <p:sp>
        <p:nvSpPr>
          <p:cNvPr id="4" name="Slide Number Placeholder 3">
            <a:extLst>
              <a:ext uri="{FF2B5EF4-FFF2-40B4-BE49-F238E27FC236}">
                <a16:creationId xmlns:a16="http://schemas.microsoft.com/office/drawing/2014/main" id="{F44A64B8-6B30-C1A0-C9D0-A6FA59F6105E}"/>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215198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45469-D030-525E-398A-A2CEA742E3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Content Placeholder 2">
            <a:extLst>
              <a:ext uri="{FF2B5EF4-FFF2-40B4-BE49-F238E27FC236}">
                <a16:creationId xmlns:a16="http://schemas.microsoft.com/office/drawing/2014/main" id="{687FDFFD-5EC5-E5B6-F00C-DF823F7E5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Text Placeholder 3">
            <a:extLst>
              <a:ext uri="{FF2B5EF4-FFF2-40B4-BE49-F238E27FC236}">
                <a16:creationId xmlns:a16="http://schemas.microsoft.com/office/drawing/2014/main" id="{B8C3AD57-4311-E9F7-1957-9ED7C1BAE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27FD0CD-9F83-9CE7-8C92-231031447458}"/>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6" name="Footer Placeholder 5">
            <a:extLst>
              <a:ext uri="{FF2B5EF4-FFF2-40B4-BE49-F238E27FC236}">
                <a16:creationId xmlns:a16="http://schemas.microsoft.com/office/drawing/2014/main" id="{81875AAE-8A99-3DCB-C383-8E4121979BEB}"/>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5EB5F478-B5E5-94EA-A71A-32661849690B}"/>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35238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A60BB-2FD4-92A4-D670-5769964520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Picture Placeholder 2">
            <a:extLst>
              <a:ext uri="{FF2B5EF4-FFF2-40B4-BE49-F238E27FC236}">
                <a16:creationId xmlns:a16="http://schemas.microsoft.com/office/drawing/2014/main" id="{A5FD0873-A45C-7EFB-0C12-22A9D13DEB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U"/>
          </a:p>
        </p:txBody>
      </p:sp>
      <p:sp>
        <p:nvSpPr>
          <p:cNvPr id="4" name="Text Placeholder 3">
            <a:extLst>
              <a:ext uri="{FF2B5EF4-FFF2-40B4-BE49-F238E27FC236}">
                <a16:creationId xmlns:a16="http://schemas.microsoft.com/office/drawing/2014/main" id="{81BE4438-31E0-31B6-388D-765F1D189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2D0FF21-AD80-1A5C-7649-8B56090D2248}"/>
              </a:ext>
            </a:extLst>
          </p:cNvPr>
          <p:cNvSpPr>
            <a:spLocks noGrp="1"/>
          </p:cNvSpPr>
          <p:nvPr>
            <p:ph type="dt" sz="half" idx="10"/>
          </p:nvPr>
        </p:nvSpPr>
        <p:spPr/>
        <p:txBody>
          <a:bodyPr/>
          <a:lstStyle/>
          <a:p>
            <a:fld id="{01D09F9A-9089-6443-AB94-B837FAF2A1B8}" type="datetimeFigureOut">
              <a:rPr lang="en-RU" smtClean="0"/>
              <a:t>4/2/25</a:t>
            </a:fld>
            <a:endParaRPr lang="en-RU"/>
          </a:p>
        </p:txBody>
      </p:sp>
      <p:sp>
        <p:nvSpPr>
          <p:cNvPr id="6" name="Footer Placeholder 5">
            <a:extLst>
              <a:ext uri="{FF2B5EF4-FFF2-40B4-BE49-F238E27FC236}">
                <a16:creationId xmlns:a16="http://schemas.microsoft.com/office/drawing/2014/main" id="{829876FE-95AA-4A75-5D84-2C3FB01D26F0}"/>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18EAD267-F868-60EA-EEE2-1005DE4A57E3}"/>
              </a:ext>
            </a:extLst>
          </p:cNvPr>
          <p:cNvSpPr>
            <a:spLocks noGrp="1"/>
          </p:cNvSpPr>
          <p:nvPr>
            <p:ph type="sldNum" sz="quarter" idx="12"/>
          </p:nvPr>
        </p:nvSpPr>
        <p:spPr/>
        <p:txBody>
          <a:bodyPr/>
          <a:lstStyle/>
          <a:p>
            <a:fld id="{396FFFA5-7565-224F-B0A0-BC25F36D181C}" type="slidenum">
              <a:rPr lang="en-RU" smtClean="0"/>
              <a:t>‹#›</a:t>
            </a:fld>
            <a:endParaRPr lang="en-RU"/>
          </a:p>
        </p:txBody>
      </p:sp>
    </p:spTree>
    <p:extLst>
      <p:ext uri="{BB962C8B-B14F-4D97-AF65-F5344CB8AC3E}">
        <p14:creationId xmlns:p14="http://schemas.microsoft.com/office/powerpoint/2010/main" val="179577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C80FC-BAC1-F498-988F-9C4014E55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B369409C-0B98-DB5F-09D9-504660503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8D55715A-752D-A969-3F1D-DDAF7477BE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D09F9A-9089-6443-AB94-B837FAF2A1B8}" type="datetimeFigureOut">
              <a:rPr lang="en-RU" smtClean="0"/>
              <a:t>4/2/25</a:t>
            </a:fld>
            <a:endParaRPr lang="en-RU"/>
          </a:p>
        </p:txBody>
      </p:sp>
      <p:sp>
        <p:nvSpPr>
          <p:cNvPr id="5" name="Footer Placeholder 4">
            <a:extLst>
              <a:ext uri="{FF2B5EF4-FFF2-40B4-BE49-F238E27FC236}">
                <a16:creationId xmlns:a16="http://schemas.microsoft.com/office/drawing/2014/main" id="{1DD840E3-49BB-945C-FC4C-A2C1130A86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RU"/>
          </a:p>
        </p:txBody>
      </p:sp>
      <p:sp>
        <p:nvSpPr>
          <p:cNvPr id="6" name="Slide Number Placeholder 5">
            <a:extLst>
              <a:ext uri="{FF2B5EF4-FFF2-40B4-BE49-F238E27FC236}">
                <a16:creationId xmlns:a16="http://schemas.microsoft.com/office/drawing/2014/main" id="{680FE91F-DBFB-B16A-DC91-10DA18B676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6FFFA5-7565-224F-B0A0-BC25F36D181C}" type="slidenum">
              <a:rPr lang="en-RU" smtClean="0"/>
              <a:t>‹#›</a:t>
            </a:fld>
            <a:endParaRPr lang="en-RU"/>
          </a:p>
        </p:txBody>
      </p:sp>
    </p:spTree>
    <p:extLst>
      <p:ext uri="{BB962C8B-B14F-4D97-AF65-F5344CB8AC3E}">
        <p14:creationId xmlns:p14="http://schemas.microsoft.com/office/powerpoint/2010/main" val="1648612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B83D-7A21-B03C-7AD4-CFE6AC70AC07}"/>
              </a:ext>
            </a:extLst>
          </p:cNvPr>
          <p:cNvSpPr>
            <a:spLocks noGrp="1"/>
          </p:cNvSpPr>
          <p:nvPr>
            <p:ph type="ctrTitle"/>
          </p:nvPr>
        </p:nvSpPr>
        <p:spPr/>
        <p:txBody>
          <a:bodyPr/>
          <a:lstStyle/>
          <a:p>
            <a:r>
              <a:rPr lang="en-RU" dirty="0"/>
              <a:t>Git ⬩ GitHub ⬩ Renv</a:t>
            </a:r>
          </a:p>
        </p:txBody>
      </p:sp>
      <p:sp>
        <p:nvSpPr>
          <p:cNvPr id="3" name="Subtitle 2">
            <a:extLst>
              <a:ext uri="{FF2B5EF4-FFF2-40B4-BE49-F238E27FC236}">
                <a16:creationId xmlns:a16="http://schemas.microsoft.com/office/drawing/2014/main" id="{7F601DEA-0D10-7D5A-AAAC-74FDA712DA4B}"/>
              </a:ext>
            </a:extLst>
          </p:cNvPr>
          <p:cNvSpPr>
            <a:spLocks noGrp="1"/>
          </p:cNvSpPr>
          <p:nvPr>
            <p:ph type="subTitle" idx="1"/>
          </p:nvPr>
        </p:nvSpPr>
        <p:spPr>
          <a:xfrm>
            <a:off x="1308340" y="4369789"/>
            <a:ext cx="9144000" cy="1655762"/>
          </a:xfrm>
        </p:spPr>
        <p:txBody>
          <a:bodyPr/>
          <a:lstStyle/>
          <a:p>
            <a:r>
              <a:rPr lang="en-GB" dirty="0"/>
              <a:t>Kirill Voronin &lt;</a:t>
            </a:r>
            <a:r>
              <a:rPr lang="en-GB" dirty="0" err="1"/>
              <a:t>imvoroninkir@gmail.com</a:t>
            </a:r>
            <a:r>
              <a:rPr lang="en-GB" dirty="0"/>
              <a:t>&gt;</a:t>
            </a:r>
          </a:p>
        </p:txBody>
      </p:sp>
    </p:spTree>
    <p:extLst>
      <p:ext uri="{BB962C8B-B14F-4D97-AF65-F5344CB8AC3E}">
        <p14:creationId xmlns:p14="http://schemas.microsoft.com/office/powerpoint/2010/main" val="577639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6E450-6FD2-D12E-A51E-FC86AC475E0E}"/>
              </a:ext>
            </a:extLst>
          </p:cNvPr>
          <p:cNvSpPr>
            <a:spLocks noGrp="1"/>
          </p:cNvSpPr>
          <p:nvPr>
            <p:ph type="title"/>
          </p:nvPr>
        </p:nvSpPr>
        <p:spPr/>
        <p:txBody>
          <a:bodyPr/>
          <a:lstStyle/>
          <a:p>
            <a:r>
              <a:rPr lang="ru-RU" dirty="0"/>
              <a:t>Для резюме</a:t>
            </a:r>
            <a:endParaRPr lang="en-RU" dirty="0"/>
          </a:p>
        </p:txBody>
      </p:sp>
      <p:pic>
        <p:nvPicPr>
          <p:cNvPr id="1030" name="Picture 6">
            <a:extLst>
              <a:ext uri="{FF2B5EF4-FFF2-40B4-BE49-F238E27FC236}">
                <a16:creationId xmlns:a16="http://schemas.microsoft.com/office/drawing/2014/main" id="{68808C74-BB12-41A5-3321-371F66D54B3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9972" y="1538285"/>
            <a:ext cx="8940800" cy="5029200"/>
          </a:xfrm>
          <a:prstGeom prst="rect">
            <a:avLst/>
          </a:prstGeom>
          <a:noFill/>
          <a:effectLst>
            <a:glow rad="317500">
              <a:schemeClr val="bg1">
                <a:lumMod val="50000"/>
                <a:alpha val="3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6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4E792-9674-46E0-E550-DD37A684C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EDEDE-3463-0C07-A881-EA74A713E6E9}"/>
              </a:ext>
            </a:extLst>
          </p:cNvPr>
          <p:cNvSpPr>
            <a:spLocks noGrp="1"/>
          </p:cNvSpPr>
          <p:nvPr>
            <p:ph type="title"/>
          </p:nvPr>
        </p:nvSpPr>
        <p:spPr/>
        <p:txBody>
          <a:bodyPr/>
          <a:lstStyle/>
          <a:p>
            <a:r>
              <a:rPr lang="ru-RU" dirty="0"/>
              <a:t>Рабочая область</a:t>
            </a:r>
            <a:r>
              <a:rPr lang="en-US" dirty="0"/>
              <a:t> </a:t>
            </a:r>
            <a:r>
              <a:rPr lang="en-US" dirty="0">
                <a:latin typeface="Monaco" pitchFamily="2" charset="77"/>
              </a:rPr>
              <a:t>(Working tree)</a:t>
            </a:r>
            <a:endParaRPr lang="en-RU" dirty="0"/>
          </a:p>
        </p:txBody>
      </p:sp>
      <p:pic>
        <p:nvPicPr>
          <p:cNvPr id="13" name="Picture 12">
            <a:extLst>
              <a:ext uri="{FF2B5EF4-FFF2-40B4-BE49-F238E27FC236}">
                <a16:creationId xmlns:a16="http://schemas.microsoft.com/office/drawing/2014/main" id="{6F330382-6D4A-99B0-A3AB-67FFED9DB8C9}"/>
              </a:ext>
            </a:extLst>
          </p:cNvPr>
          <p:cNvPicPr>
            <a:picLocks noChangeAspect="1"/>
          </p:cNvPicPr>
          <p:nvPr/>
        </p:nvPicPr>
        <p:blipFill>
          <a:blip r:embed="rId3"/>
          <a:srcRect/>
          <a:stretch/>
        </p:blipFill>
        <p:spPr>
          <a:xfrm>
            <a:off x="560837" y="1581150"/>
            <a:ext cx="5118100" cy="3695700"/>
          </a:xfrm>
          <a:prstGeom prst="rect">
            <a:avLst/>
          </a:prstGeom>
        </p:spPr>
      </p:pic>
    </p:spTree>
    <p:extLst>
      <p:ext uri="{BB962C8B-B14F-4D97-AF65-F5344CB8AC3E}">
        <p14:creationId xmlns:p14="http://schemas.microsoft.com/office/powerpoint/2010/main" val="2865887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CCF74-015D-454D-F85F-AB26CD6F002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14142BFA-5769-FD77-9819-631BD8EA1937}"/>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67FE2D99-11CF-8586-8F4F-725D7D9ECE8E}"/>
              </a:ext>
            </a:extLst>
          </p:cNvPr>
          <p:cNvPicPr>
            <a:picLocks noChangeAspect="1"/>
          </p:cNvPicPr>
          <p:nvPr/>
        </p:nvPicPr>
        <p:blipFill>
          <a:blip r:embed="rId4"/>
          <a:srcRect/>
          <a:stretch/>
        </p:blipFill>
        <p:spPr>
          <a:xfrm>
            <a:off x="6282266" y="1772727"/>
            <a:ext cx="5332263" cy="3121325"/>
          </a:xfrm>
          <a:prstGeom prst="rect">
            <a:avLst/>
          </a:prstGeom>
          <a:effectLst>
            <a:glow rad="317500">
              <a:schemeClr val="bg1">
                <a:lumMod val="50000"/>
                <a:alpha val="3000"/>
              </a:schemeClr>
            </a:glow>
            <a:softEdge rad="0"/>
          </a:effectLst>
        </p:spPr>
      </p:pic>
      <p:sp>
        <p:nvSpPr>
          <p:cNvPr id="11" name="Title 1">
            <a:extLst>
              <a:ext uri="{FF2B5EF4-FFF2-40B4-BE49-F238E27FC236}">
                <a16:creationId xmlns:a16="http://schemas.microsoft.com/office/drawing/2014/main" id="{38428EA8-770A-0BEE-DFED-762706CDF8FE}"/>
              </a:ext>
            </a:extLst>
          </p:cNvPr>
          <p:cNvSpPr>
            <a:spLocks noGrp="1"/>
          </p:cNvSpPr>
          <p:nvPr>
            <p:ph type="title"/>
          </p:nvPr>
        </p:nvSpPr>
        <p:spPr>
          <a:xfrm>
            <a:off x="838200" y="365125"/>
            <a:ext cx="10515600" cy="1325563"/>
          </a:xfrm>
        </p:spPr>
        <p:txBody>
          <a:bodyPr/>
          <a:lstStyle/>
          <a:p>
            <a:r>
              <a:rPr lang="ru-RU" dirty="0"/>
              <a:t>Рабочая область</a:t>
            </a:r>
            <a:r>
              <a:rPr lang="en-US" dirty="0"/>
              <a:t> </a:t>
            </a:r>
            <a:r>
              <a:rPr lang="en-US" dirty="0">
                <a:latin typeface="Monaco" pitchFamily="2" charset="77"/>
              </a:rPr>
              <a:t>(Working tree)</a:t>
            </a:r>
            <a:endParaRPr lang="en-RU" dirty="0">
              <a:latin typeface="Monaco" pitchFamily="2" charset="77"/>
            </a:endParaRPr>
          </a:p>
        </p:txBody>
      </p:sp>
      <p:sp>
        <p:nvSpPr>
          <p:cNvPr id="2" name="TextBox 1">
            <a:extLst>
              <a:ext uri="{FF2B5EF4-FFF2-40B4-BE49-F238E27FC236}">
                <a16:creationId xmlns:a16="http://schemas.microsoft.com/office/drawing/2014/main" id="{59A0D1B9-B32A-3046-2BA4-EB9F0A1D37E2}"/>
              </a:ext>
            </a:extLst>
          </p:cNvPr>
          <p:cNvSpPr txBox="1"/>
          <p:nvPr/>
        </p:nvSpPr>
        <p:spPr>
          <a:xfrm>
            <a:off x="838200" y="6469336"/>
            <a:ext cx="10776329" cy="338554"/>
          </a:xfrm>
          <a:prstGeom prst="rect">
            <a:avLst/>
          </a:prstGeom>
          <a:noFill/>
        </p:spPr>
        <p:txBody>
          <a:bodyPr wrap="square" rtlCol="0">
            <a:spAutoFit/>
          </a:bodyPr>
          <a:lstStyle/>
          <a:p>
            <a:r>
              <a:rPr lang="en-US" sz="1600" dirty="0">
                <a:latin typeface="Monaco" pitchFamily="2" charset="77"/>
              </a:rPr>
              <a:t>&gt; touch 01-hello.Rmd</a:t>
            </a:r>
          </a:p>
        </p:txBody>
      </p:sp>
    </p:spTree>
    <p:extLst>
      <p:ext uri="{BB962C8B-B14F-4D97-AF65-F5344CB8AC3E}">
        <p14:creationId xmlns:p14="http://schemas.microsoft.com/office/powerpoint/2010/main" val="3934818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B773B-58FC-7B28-3F0F-892119E67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1071F-D388-F0F4-6F0F-FF6C092E6C75}"/>
              </a:ext>
            </a:extLst>
          </p:cNvPr>
          <p:cNvSpPr>
            <a:spLocks noGrp="1"/>
          </p:cNvSpPr>
          <p:nvPr>
            <p:ph type="title"/>
          </p:nvPr>
        </p:nvSpPr>
        <p:spPr>
          <a:xfrm>
            <a:off x="838200" y="365125"/>
            <a:ext cx="4475672" cy="1325563"/>
          </a:xfrm>
        </p:spPr>
        <p:txBody>
          <a:bodyPr/>
          <a:lstStyle/>
          <a:p>
            <a:r>
              <a:rPr lang="ru-RU" dirty="0"/>
              <a:t>Рабочая область</a:t>
            </a:r>
            <a:endParaRPr lang="en-RU" dirty="0"/>
          </a:p>
        </p:txBody>
      </p:sp>
      <p:pic>
        <p:nvPicPr>
          <p:cNvPr id="13" name="Picture 12">
            <a:extLst>
              <a:ext uri="{FF2B5EF4-FFF2-40B4-BE49-F238E27FC236}">
                <a16:creationId xmlns:a16="http://schemas.microsoft.com/office/drawing/2014/main" id="{4A8020AD-DD08-E0EC-6497-ED47CE0B7238}"/>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B3D6A089-5E10-0471-A97A-42B5C0A8BE57}"/>
              </a:ext>
            </a:extLst>
          </p:cNvPr>
          <p:cNvPicPr>
            <a:picLocks noChangeAspect="1"/>
          </p:cNvPicPr>
          <p:nvPr/>
        </p:nvPicPr>
        <p:blipFill>
          <a:blip r:embed="rId4"/>
          <a:srcRect/>
          <a:stretch/>
        </p:blipFill>
        <p:spPr>
          <a:xfrm>
            <a:off x="6282266" y="1784261"/>
            <a:ext cx="5332263" cy="3098256"/>
          </a:xfrm>
          <a:prstGeom prst="rect">
            <a:avLst/>
          </a:prstGeom>
          <a:effectLst>
            <a:glow rad="317500">
              <a:schemeClr val="bg1">
                <a:lumMod val="50000"/>
                <a:alpha val="3000"/>
              </a:schemeClr>
            </a:glow>
          </a:effectLst>
        </p:spPr>
      </p:pic>
      <p:sp>
        <p:nvSpPr>
          <p:cNvPr id="3" name="Title 1">
            <a:extLst>
              <a:ext uri="{FF2B5EF4-FFF2-40B4-BE49-F238E27FC236}">
                <a16:creationId xmlns:a16="http://schemas.microsoft.com/office/drawing/2014/main" id="{66672B33-6A7F-07C1-CD4A-ADAF18556A61}"/>
              </a:ext>
            </a:extLst>
          </p:cNvPr>
          <p:cNvSpPr txBox="1">
            <a:spLocks/>
          </p:cNvSpPr>
          <p:nvPr/>
        </p:nvSpPr>
        <p:spPr>
          <a:xfrm>
            <a:off x="6282266" y="365124"/>
            <a:ext cx="44756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onaco" pitchFamily="2" charset="77"/>
              </a:rPr>
              <a:t>Staging</a:t>
            </a:r>
            <a:endParaRPr lang="en-RU" dirty="0">
              <a:latin typeface="Monaco" pitchFamily="2" charset="77"/>
            </a:endParaRPr>
          </a:p>
        </p:txBody>
      </p:sp>
      <p:sp>
        <p:nvSpPr>
          <p:cNvPr id="4" name="Right Arrow 3">
            <a:extLst>
              <a:ext uri="{FF2B5EF4-FFF2-40B4-BE49-F238E27FC236}">
                <a16:creationId xmlns:a16="http://schemas.microsoft.com/office/drawing/2014/main" id="{D24A4386-90FC-E034-45EE-05788B275841}"/>
              </a:ext>
            </a:extLst>
          </p:cNvPr>
          <p:cNvSpPr/>
          <p:nvPr/>
        </p:nvSpPr>
        <p:spPr>
          <a:xfrm>
            <a:off x="5060059" y="764799"/>
            <a:ext cx="1062351" cy="5262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RU"/>
          </a:p>
        </p:txBody>
      </p:sp>
      <p:sp>
        <p:nvSpPr>
          <p:cNvPr id="5" name="TextBox 4">
            <a:extLst>
              <a:ext uri="{FF2B5EF4-FFF2-40B4-BE49-F238E27FC236}">
                <a16:creationId xmlns:a16="http://schemas.microsoft.com/office/drawing/2014/main" id="{E100165B-9AC7-9553-FC33-6F135114DA0B}"/>
              </a:ext>
            </a:extLst>
          </p:cNvPr>
          <p:cNvSpPr txBox="1"/>
          <p:nvPr/>
        </p:nvSpPr>
        <p:spPr>
          <a:xfrm>
            <a:off x="838200" y="6471855"/>
            <a:ext cx="10776329" cy="338554"/>
          </a:xfrm>
          <a:prstGeom prst="rect">
            <a:avLst/>
          </a:prstGeom>
          <a:noFill/>
        </p:spPr>
        <p:txBody>
          <a:bodyPr wrap="square" rtlCol="0">
            <a:spAutoFit/>
          </a:bodyPr>
          <a:lstStyle/>
          <a:p>
            <a:r>
              <a:rPr lang="en-US" sz="1600" dirty="0">
                <a:latin typeface="Monaco" pitchFamily="2" charset="77"/>
              </a:rPr>
              <a:t>&gt; git add 01-hello.Rmd</a:t>
            </a:r>
          </a:p>
        </p:txBody>
      </p:sp>
    </p:spTree>
    <p:extLst>
      <p:ext uri="{BB962C8B-B14F-4D97-AF65-F5344CB8AC3E}">
        <p14:creationId xmlns:p14="http://schemas.microsoft.com/office/powerpoint/2010/main" val="811620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3BDE-0A73-A485-F71A-F0156FF958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C419A-6F71-8267-EB06-F5BD5FB0CBBE}"/>
              </a:ext>
            </a:extLst>
          </p:cNvPr>
          <p:cNvSpPr>
            <a:spLocks noGrp="1"/>
          </p:cNvSpPr>
          <p:nvPr>
            <p:ph type="title"/>
          </p:nvPr>
        </p:nvSpPr>
        <p:spPr>
          <a:xfrm>
            <a:off x="838200" y="365125"/>
            <a:ext cx="4475672" cy="1325563"/>
          </a:xfrm>
        </p:spPr>
        <p:txBody>
          <a:bodyPr/>
          <a:lstStyle/>
          <a:p>
            <a:r>
              <a:rPr lang="ru-RU" dirty="0"/>
              <a:t>Рабочая область</a:t>
            </a:r>
            <a:endParaRPr lang="en-RU" dirty="0"/>
          </a:p>
        </p:txBody>
      </p:sp>
      <p:pic>
        <p:nvPicPr>
          <p:cNvPr id="13" name="Picture 12">
            <a:extLst>
              <a:ext uri="{FF2B5EF4-FFF2-40B4-BE49-F238E27FC236}">
                <a16:creationId xmlns:a16="http://schemas.microsoft.com/office/drawing/2014/main" id="{8B0019B6-2CD2-9170-CA87-C3A8F8DEF3C4}"/>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F0584A78-77EF-71FC-BCC2-2057DD55B1E1}"/>
              </a:ext>
            </a:extLst>
          </p:cNvPr>
          <p:cNvPicPr>
            <a:picLocks noChangeAspect="1"/>
          </p:cNvPicPr>
          <p:nvPr/>
        </p:nvPicPr>
        <p:blipFill>
          <a:blip r:embed="rId4"/>
          <a:srcRect/>
          <a:stretch/>
        </p:blipFill>
        <p:spPr>
          <a:xfrm>
            <a:off x="6282266" y="1788984"/>
            <a:ext cx="5332263" cy="3088810"/>
          </a:xfrm>
          <a:prstGeom prst="rect">
            <a:avLst/>
          </a:prstGeom>
          <a:effectLst>
            <a:glow rad="317500">
              <a:schemeClr val="bg1">
                <a:lumMod val="50000"/>
                <a:alpha val="3000"/>
              </a:schemeClr>
            </a:glow>
          </a:effectLst>
        </p:spPr>
      </p:pic>
      <p:sp>
        <p:nvSpPr>
          <p:cNvPr id="3" name="Title 1">
            <a:extLst>
              <a:ext uri="{FF2B5EF4-FFF2-40B4-BE49-F238E27FC236}">
                <a16:creationId xmlns:a16="http://schemas.microsoft.com/office/drawing/2014/main" id="{6EC1F3D9-0EC4-07D0-98B9-01546E62B1EF}"/>
              </a:ext>
            </a:extLst>
          </p:cNvPr>
          <p:cNvSpPr txBox="1">
            <a:spLocks/>
          </p:cNvSpPr>
          <p:nvPr/>
        </p:nvSpPr>
        <p:spPr>
          <a:xfrm>
            <a:off x="6282266" y="365124"/>
            <a:ext cx="44756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onaco" pitchFamily="2" charset="77"/>
              </a:rPr>
              <a:t>Staging</a:t>
            </a:r>
            <a:endParaRPr lang="en-RU" dirty="0">
              <a:latin typeface="Monaco" pitchFamily="2" charset="77"/>
            </a:endParaRPr>
          </a:p>
        </p:txBody>
      </p:sp>
      <p:sp>
        <p:nvSpPr>
          <p:cNvPr id="4" name="Right Arrow 3">
            <a:extLst>
              <a:ext uri="{FF2B5EF4-FFF2-40B4-BE49-F238E27FC236}">
                <a16:creationId xmlns:a16="http://schemas.microsoft.com/office/drawing/2014/main" id="{569A394F-1F6C-6911-17DF-C86615772EBB}"/>
              </a:ext>
            </a:extLst>
          </p:cNvPr>
          <p:cNvSpPr/>
          <p:nvPr/>
        </p:nvSpPr>
        <p:spPr>
          <a:xfrm>
            <a:off x="5060059" y="764799"/>
            <a:ext cx="1062351" cy="52621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RU"/>
          </a:p>
        </p:txBody>
      </p:sp>
      <p:sp>
        <p:nvSpPr>
          <p:cNvPr id="5" name="TextBox 4">
            <a:extLst>
              <a:ext uri="{FF2B5EF4-FFF2-40B4-BE49-F238E27FC236}">
                <a16:creationId xmlns:a16="http://schemas.microsoft.com/office/drawing/2014/main" id="{C8F4CC05-E581-D030-E858-D9F46507EE3F}"/>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touch 02-not-ready.Rmd</a:t>
            </a:r>
          </a:p>
        </p:txBody>
      </p:sp>
    </p:spTree>
    <p:extLst>
      <p:ext uri="{BB962C8B-B14F-4D97-AF65-F5344CB8AC3E}">
        <p14:creationId xmlns:p14="http://schemas.microsoft.com/office/powerpoint/2010/main" val="335561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9BBC7-99B1-AF66-1121-14F6F13B63BB}"/>
              </a:ext>
            </a:extLst>
          </p:cNvPr>
          <p:cNvSpPr>
            <a:spLocks noGrp="1"/>
          </p:cNvSpPr>
          <p:nvPr>
            <p:ph type="title"/>
          </p:nvPr>
        </p:nvSpPr>
        <p:spPr/>
        <p:txBody>
          <a:bodyPr/>
          <a:lstStyle/>
          <a:p>
            <a:r>
              <a:rPr lang="ru-RU" dirty="0"/>
              <a:t>Фиксация изменений </a:t>
            </a:r>
            <a:r>
              <a:rPr lang="en-RU" dirty="0">
                <a:latin typeface="Monaco" pitchFamily="2" charset="77"/>
              </a:rPr>
              <a:t>(Commit)</a:t>
            </a:r>
          </a:p>
        </p:txBody>
      </p:sp>
      <p:pic>
        <p:nvPicPr>
          <p:cNvPr id="14" name="Content Placeholder 13">
            <a:extLst>
              <a:ext uri="{FF2B5EF4-FFF2-40B4-BE49-F238E27FC236}">
                <a16:creationId xmlns:a16="http://schemas.microsoft.com/office/drawing/2014/main" id="{5366FBAC-0CFF-00EF-68C3-584A62099B36}"/>
              </a:ext>
            </a:extLst>
          </p:cNvPr>
          <p:cNvPicPr>
            <a:picLocks noGrp="1" noChangeAspect="1"/>
          </p:cNvPicPr>
          <p:nvPr>
            <p:ph idx="1"/>
          </p:nvPr>
        </p:nvPicPr>
        <p:blipFill>
          <a:blip r:embed="rId2"/>
          <a:srcRect/>
          <a:stretch/>
        </p:blipFill>
        <p:spPr>
          <a:xfrm>
            <a:off x="622372" y="1342545"/>
            <a:ext cx="6762276" cy="5375767"/>
          </a:xfrm>
          <a:prstGeom prst="rect">
            <a:avLst/>
          </a:prstGeom>
        </p:spPr>
      </p:pic>
      <p:sp>
        <p:nvSpPr>
          <p:cNvPr id="3" name="TextBox 2">
            <a:extLst>
              <a:ext uri="{FF2B5EF4-FFF2-40B4-BE49-F238E27FC236}">
                <a16:creationId xmlns:a16="http://schemas.microsoft.com/office/drawing/2014/main" id="{9DD8D73C-1370-0B7B-F81C-9C11D543AB92}"/>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commit –m "Created an </a:t>
            </a:r>
            <a:r>
              <a:rPr lang="en-US" sz="1600" dirty="0" err="1">
                <a:latin typeface="Monaco" pitchFamily="2" charset="77"/>
              </a:rPr>
              <a:t>Rmarkdown</a:t>
            </a:r>
            <a:r>
              <a:rPr lang="en-US" sz="1600" dirty="0">
                <a:latin typeface="Monaco" pitchFamily="2" charset="77"/>
              </a:rPr>
              <a:t> file"</a:t>
            </a:r>
          </a:p>
        </p:txBody>
      </p:sp>
    </p:spTree>
    <p:extLst>
      <p:ext uri="{BB962C8B-B14F-4D97-AF65-F5344CB8AC3E}">
        <p14:creationId xmlns:p14="http://schemas.microsoft.com/office/powerpoint/2010/main" val="3772175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6F472-3E74-ABFE-F7AC-013837C3A91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6FC4A2B-2D72-BA85-C9DE-DC153E2AC6B3}"/>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4DBC76A4-4555-15C6-1EB1-24815656EE83}"/>
              </a:ext>
            </a:extLst>
          </p:cNvPr>
          <p:cNvPicPr>
            <a:picLocks noChangeAspect="1"/>
          </p:cNvPicPr>
          <p:nvPr/>
        </p:nvPicPr>
        <p:blipFill>
          <a:blip r:embed="rId4"/>
          <a:srcRect/>
          <a:stretch/>
        </p:blipFill>
        <p:spPr>
          <a:xfrm>
            <a:off x="6282266" y="1795865"/>
            <a:ext cx="5332263" cy="3075047"/>
          </a:xfrm>
          <a:prstGeom prst="rect">
            <a:avLst/>
          </a:prstGeom>
          <a:effectLst>
            <a:glow rad="317500">
              <a:schemeClr val="bg1">
                <a:lumMod val="50000"/>
                <a:alpha val="3000"/>
              </a:schemeClr>
            </a:glow>
          </a:effectLst>
        </p:spPr>
      </p:pic>
      <p:sp>
        <p:nvSpPr>
          <p:cNvPr id="7" name="Title 1">
            <a:extLst>
              <a:ext uri="{FF2B5EF4-FFF2-40B4-BE49-F238E27FC236}">
                <a16:creationId xmlns:a16="http://schemas.microsoft.com/office/drawing/2014/main" id="{132EB316-B59D-3630-4FDF-1EBB5117878D}"/>
              </a:ext>
            </a:extLst>
          </p:cNvPr>
          <p:cNvSpPr>
            <a:spLocks noGrp="1"/>
          </p:cNvSpPr>
          <p:nvPr>
            <p:ph type="title"/>
          </p:nvPr>
        </p:nvSpPr>
        <p:spPr>
          <a:xfrm>
            <a:off x="838200" y="365125"/>
            <a:ext cx="10515600" cy="1325563"/>
          </a:xfrm>
        </p:spPr>
        <p:txBody>
          <a:bodyPr/>
          <a:lstStyle/>
          <a:p>
            <a:r>
              <a:rPr lang="ru-RU" dirty="0"/>
              <a:t>Рабочая область</a:t>
            </a:r>
            <a:r>
              <a:rPr lang="en-US" dirty="0"/>
              <a:t> </a:t>
            </a:r>
            <a:r>
              <a:rPr lang="en-US" dirty="0">
                <a:latin typeface="Monaco" pitchFamily="2" charset="77"/>
              </a:rPr>
              <a:t>(Working tree)</a:t>
            </a:r>
            <a:endParaRPr lang="en-RU" dirty="0"/>
          </a:p>
        </p:txBody>
      </p:sp>
    </p:spTree>
    <p:extLst>
      <p:ext uri="{BB962C8B-B14F-4D97-AF65-F5344CB8AC3E}">
        <p14:creationId xmlns:p14="http://schemas.microsoft.com/office/powerpoint/2010/main" val="1869897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7BC2A-ABD3-6B0B-B1F8-98A5D7E7011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82738CB-1048-0FDE-0B01-1F3F97DCABD5}"/>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2C7E5AD6-45A3-46AF-D9F1-51D9EAB5D504}"/>
              </a:ext>
            </a:extLst>
          </p:cNvPr>
          <p:cNvPicPr>
            <a:picLocks noChangeAspect="1"/>
          </p:cNvPicPr>
          <p:nvPr/>
        </p:nvPicPr>
        <p:blipFill>
          <a:blip r:embed="rId4"/>
          <a:srcRect/>
          <a:stretch/>
        </p:blipFill>
        <p:spPr>
          <a:xfrm>
            <a:off x="6296373" y="1795865"/>
            <a:ext cx="5304049" cy="3075047"/>
          </a:xfrm>
          <a:prstGeom prst="rect">
            <a:avLst/>
          </a:prstGeom>
          <a:effectLst>
            <a:glow rad="317500">
              <a:schemeClr val="bg1">
                <a:lumMod val="50000"/>
                <a:alpha val="3000"/>
              </a:schemeClr>
            </a:glow>
          </a:effectLst>
        </p:spPr>
      </p:pic>
      <p:sp>
        <p:nvSpPr>
          <p:cNvPr id="4" name="Title 1">
            <a:extLst>
              <a:ext uri="{FF2B5EF4-FFF2-40B4-BE49-F238E27FC236}">
                <a16:creationId xmlns:a16="http://schemas.microsoft.com/office/drawing/2014/main" id="{BA77BE2B-7200-DDEB-24C7-2414B46D23EE}"/>
              </a:ext>
            </a:extLst>
          </p:cNvPr>
          <p:cNvSpPr>
            <a:spLocks noGrp="1"/>
          </p:cNvSpPr>
          <p:nvPr>
            <p:ph type="title"/>
          </p:nvPr>
        </p:nvSpPr>
        <p:spPr>
          <a:xfrm>
            <a:off x="838200" y="365125"/>
            <a:ext cx="10515600" cy="1325563"/>
          </a:xfrm>
        </p:spPr>
        <p:txBody>
          <a:bodyPr/>
          <a:lstStyle/>
          <a:p>
            <a:r>
              <a:rPr lang="ru-RU" dirty="0"/>
              <a:t>Рабочая область</a:t>
            </a:r>
            <a:r>
              <a:rPr lang="en-US" dirty="0"/>
              <a:t> </a:t>
            </a:r>
            <a:r>
              <a:rPr lang="en-US" dirty="0">
                <a:latin typeface="Monaco" pitchFamily="2" charset="77"/>
              </a:rPr>
              <a:t>(Working tree)</a:t>
            </a:r>
            <a:endParaRPr lang="en-RU" dirty="0"/>
          </a:p>
        </p:txBody>
      </p:sp>
      <p:sp>
        <p:nvSpPr>
          <p:cNvPr id="2" name="TextBox 1">
            <a:extLst>
              <a:ext uri="{FF2B5EF4-FFF2-40B4-BE49-F238E27FC236}">
                <a16:creationId xmlns:a16="http://schemas.microsoft.com/office/drawing/2014/main" id="{C73358CB-DC85-F6BD-1466-5DD761BC1489}"/>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add 01-hello.Rmd</a:t>
            </a:r>
          </a:p>
        </p:txBody>
      </p:sp>
    </p:spTree>
    <p:extLst>
      <p:ext uri="{BB962C8B-B14F-4D97-AF65-F5344CB8AC3E}">
        <p14:creationId xmlns:p14="http://schemas.microsoft.com/office/powerpoint/2010/main" val="4091765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762AC-891F-B070-FE70-AC602E198D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D9C2CB3-3D2F-FD20-127C-AEC2F62797C2}"/>
              </a:ext>
            </a:extLst>
          </p:cNvPr>
          <p:cNvPicPr>
            <a:picLocks noChangeAspect="1"/>
          </p:cNvPicPr>
          <p:nvPr/>
        </p:nvPicPr>
        <p:blipFill>
          <a:blip r:embed="rId3"/>
          <a:srcRect/>
          <a:stretch/>
        </p:blipFill>
        <p:spPr>
          <a:xfrm>
            <a:off x="560837" y="1581150"/>
            <a:ext cx="5118100" cy="3695700"/>
          </a:xfrm>
          <a:prstGeom prst="rect">
            <a:avLst/>
          </a:prstGeom>
        </p:spPr>
      </p:pic>
      <p:pic>
        <p:nvPicPr>
          <p:cNvPr id="14" name="Picture 13">
            <a:extLst>
              <a:ext uri="{FF2B5EF4-FFF2-40B4-BE49-F238E27FC236}">
                <a16:creationId xmlns:a16="http://schemas.microsoft.com/office/drawing/2014/main" id="{DAC669EE-6E2C-726C-17FC-880F30784306}"/>
              </a:ext>
            </a:extLst>
          </p:cNvPr>
          <p:cNvPicPr>
            <a:picLocks noChangeAspect="1"/>
          </p:cNvPicPr>
          <p:nvPr/>
        </p:nvPicPr>
        <p:blipFill>
          <a:blip r:embed="rId4"/>
          <a:srcRect/>
          <a:stretch/>
        </p:blipFill>
        <p:spPr>
          <a:xfrm>
            <a:off x="6296373" y="1795865"/>
            <a:ext cx="5304049" cy="3075047"/>
          </a:xfrm>
          <a:prstGeom prst="rect">
            <a:avLst/>
          </a:prstGeom>
          <a:effectLst>
            <a:glow rad="317500">
              <a:schemeClr val="bg1">
                <a:lumMod val="50000"/>
                <a:alpha val="3000"/>
              </a:schemeClr>
            </a:glow>
          </a:effectLst>
        </p:spPr>
      </p:pic>
      <p:sp>
        <p:nvSpPr>
          <p:cNvPr id="7" name="Title 1">
            <a:extLst>
              <a:ext uri="{FF2B5EF4-FFF2-40B4-BE49-F238E27FC236}">
                <a16:creationId xmlns:a16="http://schemas.microsoft.com/office/drawing/2014/main" id="{D1A4B203-272F-32B5-6A00-526EFFE5F545}"/>
              </a:ext>
            </a:extLst>
          </p:cNvPr>
          <p:cNvSpPr>
            <a:spLocks noGrp="1"/>
          </p:cNvSpPr>
          <p:nvPr>
            <p:ph type="title"/>
          </p:nvPr>
        </p:nvSpPr>
        <p:spPr>
          <a:xfrm>
            <a:off x="838200" y="365125"/>
            <a:ext cx="10515600" cy="1325563"/>
          </a:xfrm>
        </p:spPr>
        <p:txBody>
          <a:bodyPr/>
          <a:lstStyle/>
          <a:p>
            <a:r>
              <a:rPr lang="ru-RU" dirty="0"/>
              <a:t>Фиксация изменений </a:t>
            </a:r>
            <a:r>
              <a:rPr lang="en-RU" dirty="0">
                <a:latin typeface="Monaco" pitchFamily="2" charset="77"/>
              </a:rPr>
              <a:t>(Commit)</a:t>
            </a:r>
            <a:endParaRPr lang="en-RU" dirty="0"/>
          </a:p>
        </p:txBody>
      </p:sp>
      <p:pic>
        <p:nvPicPr>
          <p:cNvPr id="2" name="Picture 1">
            <a:extLst>
              <a:ext uri="{FF2B5EF4-FFF2-40B4-BE49-F238E27FC236}">
                <a16:creationId xmlns:a16="http://schemas.microsoft.com/office/drawing/2014/main" id="{DB85D5E0-0DFC-EF49-012C-FE707D54A87A}"/>
              </a:ext>
            </a:extLst>
          </p:cNvPr>
          <p:cNvPicPr>
            <a:picLocks noChangeAspect="1"/>
          </p:cNvPicPr>
          <p:nvPr/>
        </p:nvPicPr>
        <p:blipFill>
          <a:blip r:embed="rId5"/>
          <a:srcRect/>
          <a:stretch/>
        </p:blipFill>
        <p:spPr>
          <a:xfrm>
            <a:off x="560837" y="1356862"/>
            <a:ext cx="6048307" cy="5275951"/>
          </a:xfrm>
          <a:prstGeom prst="rect">
            <a:avLst/>
          </a:prstGeom>
        </p:spPr>
      </p:pic>
      <p:sp>
        <p:nvSpPr>
          <p:cNvPr id="3" name="TextBox 2">
            <a:extLst>
              <a:ext uri="{FF2B5EF4-FFF2-40B4-BE49-F238E27FC236}">
                <a16:creationId xmlns:a16="http://schemas.microsoft.com/office/drawing/2014/main" id="{28644188-0EF2-FDE0-BBEA-8205760D57DC}"/>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commit –m "Draw a sample and calculated it’s median"</a:t>
            </a:r>
          </a:p>
        </p:txBody>
      </p:sp>
    </p:spTree>
    <p:extLst>
      <p:ext uri="{BB962C8B-B14F-4D97-AF65-F5344CB8AC3E}">
        <p14:creationId xmlns:p14="http://schemas.microsoft.com/office/powerpoint/2010/main" val="3120586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D918-6F25-846D-9DFA-AEF6350E26B2}"/>
              </a:ext>
            </a:extLst>
          </p:cNvPr>
          <p:cNvSpPr>
            <a:spLocks noGrp="1"/>
          </p:cNvSpPr>
          <p:nvPr>
            <p:ph type="title"/>
          </p:nvPr>
        </p:nvSpPr>
        <p:spPr/>
        <p:txBody>
          <a:bodyPr/>
          <a:lstStyle/>
          <a:p>
            <a:r>
              <a:rPr lang="ru-RU" dirty="0"/>
              <a:t>Итеративный процесс работы</a:t>
            </a:r>
            <a:endParaRPr lang="en-RU" dirty="0"/>
          </a:p>
        </p:txBody>
      </p:sp>
      <p:sp>
        <p:nvSpPr>
          <p:cNvPr id="4" name="Rectangle 3">
            <a:extLst>
              <a:ext uri="{FF2B5EF4-FFF2-40B4-BE49-F238E27FC236}">
                <a16:creationId xmlns:a16="http://schemas.microsoft.com/office/drawing/2014/main" id="{F9BE4928-13C4-25FD-C662-F0CB63621495}"/>
              </a:ext>
            </a:extLst>
          </p:cNvPr>
          <p:cNvSpPr/>
          <p:nvPr/>
        </p:nvSpPr>
        <p:spPr>
          <a:xfrm>
            <a:off x="1241785" y="1924105"/>
            <a:ext cx="2037031" cy="5261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tx1"/>
                </a:solidFill>
              </a:rPr>
              <a:t>Рабочая область</a:t>
            </a:r>
            <a:endParaRPr lang="en-RU" sz="2000" dirty="0">
              <a:solidFill>
                <a:schemeClr val="tx1"/>
              </a:solidFill>
            </a:endParaRPr>
          </a:p>
        </p:txBody>
      </p:sp>
      <p:pic>
        <p:nvPicPr>
          <p:cNvPr id="18" name="Picture 17">
            <a:extLst>
              <a:ext uri="{FF2B5EF4-FFF2-40B4-BE49-F238E27FC236}">
                <a16:creationId xmlns:a16="http://schemas.microsoft.com/office/drawing/2014/main" id="{E09D5773-25A5-51CA-4126-C353E7265863}"/>
              </a:ext>
            </a:extLst>
          </p:cNvPr>
          <p:cNvPicPr>
            <a:picLocks noChangeAspect="1"/>
          </p:cNvPicPr>
          <p:nvPr/>
        </p:nvPicPr>
        <p:blipFill>
          <a:blip r:embed="rId2"/>
          <a:srcRect/>
          <a:stretch/>
        </p:blipFill>
        <p:spPr>
          <a:xfrm>
            <a:off x="6282266" y="1772727"/>
            <a:ext cx="5332263" cy="3121325"/>
          </a:xfrm>
          <a:prstGeom prst="rect">
            <a:avLst/>
          </a:prstGeom>
          <a:effectLst>
            <a:glow rad="317500">
              <a:schemeClr val="bg1">
                <a:lumMod val="50000"/>
                <a:alpha val="3000"/>
              </a:schemeClr>
            </a:glow>
            <a:softEdge rad="0"/>
          </a:effectLst>
        </p:spPr>
      </p:pic>
    </p:spTree>
    <p:extLst>
      <p:ext uri="{BB962C8B-B14F-4D97-AF65-F5344CB8AC3E}">
        <p14:creationId xmlns:p14="http://schemas.microsoft.com/office/powerpoint/2010/main" val="223934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49A5-D8D8-D051-3732-5F3E00B81278}"/>
              </a:ext>
            </a:extLst>
          </p:cNvPr>
          <p:cNvSpPr>
            <a:spLocks noGrp="1"/>
          </p:cNvSpPr>
          <p:nvPr>
            <p:ph type="title"/>
          </p:nvPr>
        </p:nvSpPr>
        <p:spPr/>
        <p:txBody>
          <a:bodyPr/>
          <a:lstStyle/>
          <a:p>
            <a:r>
              <a:rPr lang="ru-RU" dirty="0"/>
              <a:t>Планы на вечер</a:t>
            </a:r>
            <a:endParaRPr lang="en-RU" dirty="0"/>
          </a:p>
        </p:txBody>
      </p:sp>
      <p:sp>
        <p:nvSpPr>
          <p:cNvPr id="3" name="Content Placeholder 2">
            <a:extLst>
              <a:ext uri="{FF2B5EF4-FFF2-40B4-BE49-F238E27FC236}">
                <a16:creationId xmlns:a16="http://schemas.microsoft.com/office/drawing/2014/main" id="{27B7DCFD-51F8-722F-FCB1-1AAB861D4AFE}"/>
              </a:ext>
            </a:extLst>
          </p:cNvPr>
          <p:cNvSpPr>
            <a:spLocks noGrp="1"/>
          </p:cNvSpPr>
          <p:nvPr>
            <p:ph idx="1"/>
          </p:nvPr>
        </p:nvSpPr>
        <p:spPr/>
        <p:txBody>
          <a:bodyPr>
            <a:normAutofit/>
          </a:bodyPr>
          <a:lstStyle/>
          <a:p>
            <a:r>
              <a:rPr lang="ru-RU" dirty="0"/>
              <a:t>Поговорим про контроль версий при помощи </a:t>
            </a:r>
            <a:r>
              <a:rPr lang="en-GB" dirty="0">
                <a:latin typeface="Monaco" pitchFamily="2" charset="77"/>
              </a:rPr>
              <a:t>Git</a:t>
            </a:r>
            <a:endParaRPr lang="en-US" dirty="0">
              <a:cs typeface="Calibri" panose="020F0502020204030204" pitchFamily="34" charset="0"/>
            </a:endParaRPr>
          </a:p>
          <a:p>
            <a:r>
              <a:rPr lang="ru-RU" dirty="0">
                <a:cs typeface="Calibri" panose="020F0502020204030204" pitchFamily="34" charset="0"/>
              </a:rPr>
              <a:t>Установку пакетов через </a:t>
            </a:r>
            <a:r>
              <a:rPr lang="en-US" dirty="0" err="1">
                <a:latin typeface="Monaco" pitchFamily="2" charset="77"/>
              </a:rPr>
              <a:t>renv</a:t>
            </a:r>
            <a:endParaRPr lang="en-GB" dirty="0">
              <a:latin typeface="Monaco" pitchFamily="2" charset="77"/>
            </a:endParaRPr>
          </a:p>
          <a:p>
            <a:r>
              <a:rPr lang="ru-RU" dirty="0"/>
              <a:t>Создадим проект</a:t>
            </a:r>
            <a:r>
              <a:rPr lang="en-US" dirty="0"/>
              <a:t> </a:t>
            </a:r>
            <a:r>
              <a:rPr lang="ru-RU" dirty="0"/>
              <a:t>используя </a:t>
            </a:r>
            <a:r>
              <a:rPr lang="en-US" dirty="0"/>
              <a:t>Git </a:t>
            </a:r>
            <a:r>
              <a:rPr lang="ru-RU" dirty="0"/>
              <a:t>и </a:t>
            </a:r>
            <a:r>
              <a:rPr lang="en-US" dirty="0" err="1"/>
              <a:t>renv</a:t>
            </a:r>
            <a:endParaRPr lang="en-US" dirty="0"/>
          </a:p>
          <a:p>
            <a:pPr lvl="1"/>
            <a:r>
              <a:rPr lang="ru-RU" dirty="0"/>
              <a:t>Повторяемый </a:t>
            </a:r>
            <a:r>
              <a:rPr lang="en-US" dirty="0" err="1"/>
              <a:t>Rmarkdown</a:t>
            </a:r>
            <a:endParaRPr lang="en-US" dirty="0"/>
          </a:p>
          <a:p>
            <a:pPr lvl="1"/>
            <a:r>
              <a:rPr lang="ru-RU" dirty="0"/>
              <a:t>Топ фильмов </a:t>
            </a:r>
            <a:r>
              <a:rPr lang="en-US" dirty="0"/>
              <a:t>IMDB</a:t>
            </a:r>
            <a:endParaRPr lang="ru-RU" dirty="0"/>
          </a:p>
          <a:p>
            <a:r>
              <a:rPr lang="ru-RU" dirty="0"/>
              <a:t>Запушим на </a:t>
            </a:r>
            <a:r>
              <a:rPr lang="en-GB" dirty="0"/>
              <a:t>GitHub</a:t>
            </a:r>
          </a:p>
          <a:p>
            <a:r>
              <a:rPr lang="ru-RU" dirty="0"/>
              <a:t>Поработаем вместе используя </a:t>
            </a:r>
            <a:r>
              <a:rPr lang="en-US" dirty="0"/>
              <a:t>GitHub </a:t>
            </a:r>
            <a:r>
              <a:rPr lang="en-GB" dirty="0"/>
              <a:t>pull request</a:t>
            </a:r>
            <a:r>
              <a:rPr lang="ru-RU" dirty="0"/>
              <a:t> (</a:t>
            </a:r>
            <a:r>
              <a:rPr lang="en-GB" dirty="0"/>
              <a:t>PR)</a:t>
            </a:r>
          </a:p>
          <a:p>
            <a:r>
              <a:rPr lang="ru-RU" dirty="0"/>
              <a:t>Рассмотрим </a:t>
            </a:r>
            <a:r>
              <a:rPr lang="en-GB" dirty="0"/>
              <a:t>best practices</a:t>
            </a:r>
            <a:r>
              <a:rPr lang="ru-RU" dirty="0"/>
              <a:t> и различные ситуации</a:t>
            </a:r>
            <a:endParaRPr lang="en-GB" dirty="0"/>
          </a:p>
        </p:txBody>
      </p:sp>
    </p:spTree>
    <p:extLst>
      <p:ext uri="{BB962C8B-B14F-4D97-AF65-F5344CB8AC3E}">
        <p14:creationId xmlns:p14="http://schemas.microsoft.com/office/powerpoint/2010/main" val="1573435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5818C-E65E-31C3-2D21-CDBCD5512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3B05E-9588-3521-7A09-68E37D4E37E1}"/>
              </a:ext>
            </a:extLst>
          </p:cNvPr>
          <p:cNvSpPr>
            <a:spLocks noGrp="1"/>
          </p:cNvSpPr>
          <p:nvPr>
            <p:ph type="title"/>
          </p:nvPr>
        </p:nvSpPr>
        <p:spPr/>
        <p:txBody>
          <a:bodyPr/>
          <a:lstStyle/>
          <a:p>
            <a:r>
              <a:rPr lang="ru-RU" dirty="0"/>
              <a:t>Итеративный процесс работы</a:t>
            </a:r>
            <a:endParaRPr lang="en-RU" dirty="0"/>
          </a:p>
        </p:txBody>
      </p:sp>
      <p:sp>
        <p:nvSpPr>
          <p:cNvPr id="4" name="Rectangle 3">
            <a:extLst>
              <a:ext uri="{FF2B5EF4-FFF2-40B4-BE49-F238E27FC236}">
                <a16:creationId xmlns:a16="http://schemas.microsoft.com/office/drawing/2014/main" id="{C5A3FAC3-445F-E79E-C0EC-CC16FA8AA0F2}"/>
              </a:ext>
            </a:extLst>
          </p:cNvPr>
          <p:cNvSpPr/>
          <p:nvPr/>
        </p:nvSpPr>
        <p:spPr>
          <a:xfrm>
            <a:off x="1241785" y="1924105"/>
            <a:ext cx="2037031" cy="5261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tx1"/>
                </a:solidFill>
              </a:rPr>
              <a:t>Рабочая область</a:t>
            </a:r>
            <a:endParaRPr lang="en-RU" sz="2000" dirty="0">
              <a:solidFill>
                <a:schemeClr val="tx1"/>
              </a:solidFill>
            </a:endParaRPr>
          </a:p>
        </p:txBody>
      </p:sp>
      <p:sp>
        <p:nvSpPr>
          <p:cNvPr id="5" name="Rectangle 4">
            <a:extLst>
              <a:ext uri="{FF2B5EF4-FFF2-40B4-BE49-F238E27FC236}">
                <a16:creationId xmlns:a16="http://schemas.microsoft.com/office/drawing/2014/main" id="{572181CE-C1B5-E842-F639-90B1F71607E3}"/>
              </a:ext>
            </a:extLst>
          </p:cNvPr>
          <p:cNvSpPr/>
          <p:nvPr/>
        </p:nvSpPr>
        <p:spPr>
          <a:xfrm>
            <a:off x="2845100" y="2998257"/>
            <a:ext cx="2037031" cy="52612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Staging</a:t>
            </a:r>
            <a:endParaRPr lang="en-RU" sz="2000" dirty="0">
              <a:solidFill>
                <a:schemeClr val="tx1"/>
              </a:solidFill>
            </a:endParaRPr>
          </a:p>
        </p:txBody>
      </p:sp>
      <p:cxnSp>
        <p:nvCxnSpPr>
          <p:cNvPr id="7" name="Curved Connector 6">
            <a:extLst>
              <a:ext uri="{FF2B5EF4-FFF2-40B4-BE49-F238E27FC236}">
                <a16:creationId xmlns:a16="http://schemas.microsoft.com/office/drawing/2014/main" id="{9A34949A-FE30-16A9-6550-3940B20E4EA7}"/>
              </a:ext>
            </a:extLst>
          </p:cNvPr>
          <p:cNvCxnSpPr>
            <a:stCxn id="4" idx="3"/>
            <a:endCxn id="5" idx="0"/>
          </p:cNvCxnSpPr>
          <p:nvPr/>
        </p:nvCxnSpPr>
        <p:spPr>
          <a:xfrm>
            <a:off x="3278816" y="2187167"/>
            <a:ext cx="584800" cy="811090"/>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4BF90E56-FD69-A679-9CE0-A6DC852A46C9}"/>
              </a:ext>
            </a:extLst>
          </p:cNvPr>
          <p:cNvPicPr>
            <a:picLocks noChangeAspect="1"/>
          </p:cNvPicPr>
          <p:nvPr/>
        </p:nvPicPr>
        <p:blipFill>
          <a:blip r:embed="rId2"/>
          <a:srcRect/>
          <a:stretch/>
        </p:blipFill>
        <p:spPr>
          <a:xfrm>
            <a:off x="6282266" y="1784261"/>
            <a:ext cx="5332263" cy="3098256"/>
          </a:xfrm>
          <a:prstGeom prst="rect">
            <a:avLst/>
          </a:prstGeom>
          <a:effectLst>
            <a:glow rad="317500">
              <a:schemeClr val="bg1">
                <a:lumMod val="50000"/>
                <a:alpha val="3000"/>
              </a:schemeClr>
            </a:glow>
          </a:effectLst>
        </p:spPr>
      </p:pic>
      <p:sp>
        <p:nvSpPr>
          <p:cNvPr id="3" name="TextBox 2">
            <a:extLst>
              <a:ext uri="{FF2B5EF4-FFF2-40B4-BE49-F238E27FC236}">
                <a16:creationId xmlns:a16="http://schemas.microsoft.com/office/drawing/2014/main" id="{2BA9BA51-F68F-8D9E-59F1-41A74674DA0F}"/>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add 01-hello.Rmd</a:t>
            </a:r>
          </a:p>
        </p:txBody>
      </p:sp>
    </p:spTree>
    <p:extLst>
      <p:ext uri="{BB962C8B-B14F-4D97-AF65-F5344CB8AC3E}">
        <p14:creationId xmlns:p14="http://schemas.microsoft.com/office/powerpoint/2010/main" val="506667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65460-08FA-1373-AD66-634DD577B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43385-C306-3541-167D-8E7D2C7ED31D}"/>
              </a:ext>
            </a:extLst>
          </p:cNvPr>
          <p:cNvSpPr>
            <a:spLocks noGrp="1"/>
          </p:cNvSpPr>
          <p:nvPr>
            <p:ph type="title"/>
          </p:nvPr>
        </p:nvSpPr>
        <p:spPr/>
        <p:txBody>
          <a:bodyPr/>
          <a:lstStyle/>
          <a:p>
            <a:r>
              <a:rPr lang="ru-RU" dirty="0"/>
              <a:t>Итеративный процесс работы</a:t>
            </a:r>
            <a:endParaRPr lang="en-RU" dirty="0"/>
          </a:p>
        </p:txBody>
      </p:sp>
      <p:sp>
        <p:nvSpPr>
          <p:cNvPr id="4" name="Rectangle 3">
            <a:extLst>
              <a:ext uri="{FF2B5EF4-FFF2-40B4-BE49-F238E27FC236}">
                <a16:creationId xmlns:a16="http://schemas.microsoft.com/office/drawing/2014/main" id="{DBEA728D-5C0A-01DB-3800-C940960C9837}"/>
              </a:ext>
            </a:extLst>
          </p:cNvPr>
          <p:cNvSpPr/>
          <p:nvPr/>
        </p:nvSpPr>
        <p:spPr>
          <a:xfrm>
            <a:off x="1241785" y="1924105"/>
            <a:ext cx="2037031" cy="5261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tx1"/>
                </a:solidFill>
              </a:rPr>
              <a:t>Рабочая область</a:t>
            </a:r>
            <a:endParaRPr lang="en-RU" sz="2000" dirty="0">
              <a:solidFill>
                <a:schemeClr val="tx1"/>
              </a:solidFill>
            </a:endParaRPr>
          </a:p>
        </p:txBody>
      </p:sp>
      <p:sp>
        <p:nvSpPr>
          <p:cNvPr id="5" name="Rectangle 4">
            <a:extLst>
              <a:ext uri="{FF2B5EF4-FFF2-40B4-BE49-F238E27FC236}">
                <a16:creationId xmlns:a16="http://schemas.microsoft.com/office/drawing/2014/main" id="{79EF5CD5-BB31-AB96-1A63-118A026C449B}"/>
              </a:ext>
            </a:extLst>
          </p:cNvPr>
          <p:cNvSpPr/>
          <p:nvPr/>
        </p:nvSpPr>
        <p:spPr>
          <a:xfrm>
            <a:off x="2845100" y="2998257"/>
            <a:ext cx="2037031" cy="52612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Staging</a:t>
            </a:r>
            <a:endParaRPr lang="en-RU" sz="2000" dirty="0">
              <a:solidFill>
                <a:schemeClr val="tx1"/>
              </a:solidFill>
            </a:endParaRPr>
          </a:p>
        </p:txBody>
      </p:sp>
      <p:sp>
        <p:nvSpPr>
          <p:cNvPr id="6" name="Rectangle 5">
            <a:extLst>
              <a:ext uri="{FF2B5EF4-FFF2-40B4-BE49-F238E27FC236}">
                <a16:creationId xmlns:a16="http://schemas.microsoft.com/office/drawing/2014/main" id="{E28E2E2B-1361-063B-C60D-E2B165FABA50}"/>
              </a:ext>
            </a:extLst>
          </p:cNvPr>
          <p:cNvSpPr/>
          <p:nvPr/>
        </p:nvSpPr>
        <p:spPr>
          <a:xfrm>
            <a:off x="2845100" y="4121740"/>
            <a:ext cx="2037031" cy="52612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Commit</a:t>
            </a:r>
            <a:endParaRPr lang="en-RU" sz="2000" dirty="0">
              <a:solidFill>
                <a:schemeClr val="tx1"/>
              </a:solidFill>
            </a:endParaRPr>
          </a:p>
        </p:txBody>
      </p:sp>
      <p:cxnSp>
        <p:nvCxnSpPr>
          <p:cNvPr id="7" name="Curved Connector 6">
            <a:extLst>
              <a:ext uri="{FF2B5EF4-FFF2-40B4-BE49-F238E27FC236}">
                <a16:creationId xmlns:a16="http://schemas.microsoft.com/office/drawing/2014/main" id="{8CEAA71D-32D4-1176-57E8-E09A9B05B4D9}"/>
              </a:ext>
            </a:extLst>
          </p:cNvPr>
          <p:cNvCxnSpPr>
            <a:stCxn id="4" idx="3"/>
            <a:endCxn id="5" idx="0"/>
          </p:cNvCxnSpPr>
          <p:nvPr/>
        </p:nvCxnSpPr>
        <p:spPr>
          <a:xfrm>
            <a:off x="3278816" y="2187167"/>
            <a:ext cx="584800" cy="811090"/>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0" name="Curved Connector 9">
            <a:extLst>
              <a:ext uri="{FF2B5EF4-FFF2-40B4-BE49-F238E27FC236}">
                <a16:creationId xmlns:a16="http://schemas.microsoft.com/office/drawing/2014/main" id="{09940AD1-D1CD-AF69-B989-84E61E1635A8}"/>
              </a:ext>
            </a:extLst>
          </p:cNvPr>
          <p:cNvCxnSpPr>
            <a:stCxn id="5" idx="2"/>
            <a:endCxn id="6" idx="0"/>
          </p:cNvCxnSpPr>
          <p:nvPr/>
        </p:nvCxnSpPr>
        <p:spPr>
          <a:xfrm rot="5400000">
            <a:off x="3564937" y="3823060"/>
            <a:ext cx="597359" cy="1270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20" name="Content Placeholder 13">
            <a:extLst>
              <a:ext uri="{FF2B5EF4-FFF2-40B4-BE49-F238E27FC236}">
                <a16:creationId xmlns:a16="http://schemas.microsoft.com/office/drawing/2014/main" id="{3D0BA53D-4937-D409-D9C0-04351338C16F}"/>
              </a:ext>
            </a:extLst>
          </p:cNvPr>
          <p:cNvPicPr>
            <a:picLocks noGrp="1" noChangeAspect="1"/>
          </p:cNvPicPr>
          <p:nvPr>
            <p:ph idx="1"/>
          </p:nvPr>
        </p:nvPicPr>
        <p:blipFill>
          <a:blip r:embed="rId2"/>
          <a:srcRect/>
          <a:stretch/>
        </p:blipFill>
        <p:spPr>
          <a:xfrm>
            <a:off x="5276889" y="1206169"/>
            <a:ext cx="6843722" cy="5440514"/>
          </a:xfrm>
          <a:prstGeom prst="rect">
            <a:avLst/>
          </a:prstGeom>
        </p:spPr>
      </p:pic>
      <p:sp>
        <p:nvSpPr>
          <p:cNvPr id="3" name="TextBox 2">
            <a:extLst>
              <a:ext uri="{FF2B5EF4-FFF2-40B4-BE49-F238E27FC236}">
                <a16:creationId xmlns:a16="http://schemas.microsoft.com/office/drawing/2014/main" id="{E6A65663-EAA7-E0C5-4A92-8FD77559D15B}"/>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commit –m "Created an </a:t>
            </a:r>
            <a:r>
              <a:rPr lang="en-US" sz="1600" dirty="0" err="1">
                <a:latin typeface="Monaco" pitchFamily="2" charset="77"/>
              </a:rPr>
              <a:t>Rmarkdown</a:t>
            </a:r>
            <a:r>
              <a:rPr lang="en-US" sz="1600" dirty="0">
                <a:latin typeface="Monaco" pitchFamily="2" charset="77"/>
              </a:rPr>
              <a:t> file"</a:t>
            </a:r>
          </a:p>
        </p:txBody>
      </p:sp>
    </p:spTree>
    <p:extLst>
      <p:ext uri="{BB962C8B-B14F-4D97-AF65-F5344CB8AC3E}">
        <p14:creationId xmlns:p14="http://schemas.microsoft.com/office/powerpoint/2010/main" val="3018360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34118-145D-F416-E4D1-8A485F482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2FBD6-5BFE-B1AD-09D3-B8009D2A0883}"/>
              </a:ext>
            </a:extLst>
          </p:cNvPr>
          <p:cNvSpPr>
            <a:spLocks noGrp="1"/>
          </p:cNvSpPr>
          <p:nvPr>
            <p:ph type="title"/>
          </p:nvPr>
        </p:nvSpPr>
        <p:spPr/>
        <p:txBody>
          <a:bodyPr/>
          <a:lstStyle/>
          <a:p>
            <a:r>
              <a:rPr lang="ru-RU" dirty="0"/>
              <a:t>Итеративный процесс работы</a:t>
            </a:r>
            <a:endParaRPr lang="en-RU" dirty="0"/>
          </a:p>
        </p:txBody>
      </p:sp>
      <p:sp>
        <p:nvSpPr>
          <p:cNvPr id="4" name="Rectangle 3">
            <a:extLst>
              <a:ext uri="{FF2B5EF4-FFF2-40B4-BE49-F238E27FC236}">
                <a16:creationId xmlns:a16="http://schemas.microsoft.com/office/drawing/2014/main" id="{5064566D-39E5-9034-2C9A-9DE70F44EC74}"/>
              </a:ext>
            </a:extLst>
          </p:cNvPr>
          <p:cNvSpPr/>
          <p:nvPr/>
        </p:nvSpPr>
        <p:spPr>
          <a:xfrm>
            <a:off x="1241785" y="1924105"/>
            <a:ext cx="2037031" cy="5261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tx1"/>
                </a:solidFill>
              </a:rPr>
              <a:t>Рабочая область</a:t>
            </a:r>
            <a:endParaRPr lang="en-RU" sz="2000" dirty="0">
              <a:solidFill>
                <a:schemeClr val="tx1"/>
              </a:solidFill>
            </a:endParaRPr>
          </a:p>
        </p:txBody>
      </p:sp>
      <p:sp>
        <p:nvSpPr>
          <p:cNvPr id="5" name="Rectangle 4">
            <a:extLst>
              <a:ext uri="{FF2B5EF4-FFF2-40B4-BE49-F238E27FC236}">
                <a16:creationId xmlns:a16="http://schemas.microsoft.com/office/drawing/2014/main" id="{DDB71C66-8E93-07F8-69A2-71674A6D3289}"/>
              </a:ext>
            </a:extLst>
          </p:cNvPr>
          <p:cNvSpPr/>
          <p:nvPr/>
        </p:nvSpPr>
        <p:spPr>
          <a:xfrm>
            <a:off x="2845100" y="2998257"/>
            <a:ext cx="2037031" cy="52612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Staging</a:t>
            </a:r>
            <a:endParaRPr lang="en-RU" sz="2000" dirty="0">
              <a:solidFill>
                <a:schemeClr val="tx1"/>
              </a:solidFill>
            </a:endParaRPr>
          </a:p>
        </p:txBody>
      </p:sp>
      <p:sp>
        <p:nvSpPr>
          <p:cNvPr id="6" name="Rectangle 5">
            <a:extLst>
              <a:ext uri="{FF2B5EF4-FFF2-40B4-BE49-F238E27FC236}">
                <a16:creationId xmlns:a16="http://schemas.microsoft.com/office/drawing/2014/main" id="{1FC9147A-755D-FC01-ABE8-3DC3E008ABB5}"/>
              </a:ext>
            </a:extLst>
          </p:cNvPr>
          <p:cNvSpPr/>
          <p:nvPr/>
        </p:nvSpPr>
        <p:spPr>
          <a:xfrm>
            <a:off x="2845100" y="4121740"/>
            <a:ext cx="2037031" cy="52612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Commit</a:t>
            </a:r>
            <a:endParaRPr lang="en-RU" sz="2000" dirty="0">
              <a:solidFill>
                <a:schemeClr val="tx1"/>
              </a:solidFill>
            </a:endParaRPr>
          </a:p>
        </p:txBody>
      </p:sp>
      <p:cxnSp>
        <p:nvCxnSpPr>
          <p:cNvPr id="7" name="Curved Connector 6">
            <a:extLst>
              <a:ext uri="{FF2B5EF4-FFF2-40B4-BE49-F238E27FC236}">
                <a16:creationId xmlns:a16="http://schemas.microsoft.com/office/drawing/2014/main" id="{40366D41-F30D-6DA3-894C-AD2EBEAE204D}"/>
              </a:ext>
            </a:extLst>
          </p:cNvPr>
          <p:cNvCxnSpPr>
            <a:stCxn id="4" idx="3"/>
            <a:endCxn id="5" idx="0"/>
          </p:cNvCxnSpPr>
          <p:nvPr/>
        </p:nvCxnSpPr>
        <p:spPr>
          <a:xfrm>
            <a:off x="3278816" y="2187167"/>
            <a:ext cx="584800" cy="811090"/>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0" name="Curved Connector 9">
            <a:extLst>
              <a:ext uri="{FF2B5EF4-FFF2-40B4-BE49-F238E27FC236}">
                <a16:creationId xmlns:a16="http://schemas.microsoft.com/office/drawing/2014/main" id="{2594B3D8-D5DB-C2CC-D9AD-3AB30D496394}"/>
              </a:ext>
            </a:extLst>
          </p:cNvPr>
          <p:cNvCxnSpPr>
            <a:stCxn id="5" idx="2"/>
            <a:endCxn id="6" idx="0"/>
          </p:cNvCxnSpPr>
          <p:nvPr/>
        </p:nvCxnSpPr>
        <p:spPr>
          <a:xfrm rot="5400000">
            <a:off x="3564937" y="3823060"/>
            <a:ext cx="597359" cy="1270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2" name="Curved Connector 11">
            <a:extLst>
              <a:ext uri="{FF2B5EF4-FFF2-40B4-BE49-F238E27FC236}">
                <a16:creationId xmlns:a16="http://schemas.microsoft.com/office/drawing/2014/main" id="{0480D74A-1332-E266-6007-6882C74E1C72}"/>
              </a:ext>
            </a:extLst>
          </p:cNvPr>
          <p:cNvCxnSpPr>
            <a:cxnSpLocks/>
            <a:stCxn id="6" idx="2"/>
            <a:endCxn id="4" idx="1"/>
          </p:cNvCxnSpPr>
          <p:nvPr/>
        </p:nvCxnSpPr>
        <p:spPr>
          <a:xfrm rot="5400000" flipH="1">
            <a:off x="1322352" y="2106601"/>
            <a:ext cx="2460697" cy="2621831"/>
          </a:xfrm>
          <a:prstGeom prst="curvedConnector4">
            <a:avLst>
              <a:gd name="adj1" fmla="val -9290"/>
              <a:gd name="adj2" fmla="val 129948"/>
            </a:avLst>
          </a:prstGeom>
          <a:ln>
            <a:tailEnd type="triangle"/>
          </a:ln>
        </p:spPr>
        <p:style>
          <a:lnRef idx="2">
            <a:schemeClr val="dk1"/>
          </a:lnRef>
          <a:fillRef idx="0">
            <a:schemeClr val="dk1"/>
          </a:fillRef>
          <a:effectRef idx="1">
            <a:schemeClr val="dk1"/>
          </a:effectRef>
          <a:fontRef idx="minor">
            <a:schemeClr val="tx1"/>
          </a:fontRef>
        </p:style>
      </p:cxnSp>
      <p:pic>
        <p:nvPicPr>
          <p:cNvPr id="13" name="Picture 12">
            <a:extLst>
              <a:ext uri="{FF2B5EF4-FFF2-40B4-BE49-F238E27FC236}">
                <a16:creationId xmlns:a16="http://schemas.microsoft.com/office/drawing/2014/main" id="{16125DD1-B995-C632-05ED-17DD618C7D01}"/>
              </a:ext>
            </a:extLst>
          </p:cNvPr>
          <p:cNvPicPr>
            <a:picLocks noChangeAspect="1"/>
          </p:cNvPicPr>
          <p:nvPr/>
        </p:nvPicPr>
        <p:blipFill>
          <a:blip r:embed="rId2"/>
          <a:srcRect/>
          <a:stretch/>
        </p:blipFill>
        <p:spPr>
          <a:xfrm>
            <a:off x="6282266" y="1795865"/>
            <a:ext cx="5332263" cy="3075047"/>
          </a:xfrm>
          <a:prstGeom prst="rect">
            <a:avLst/>
          </a:prstGeom>
          <a:effectLst>
            <a:glow rad="317500">
              <a:schemeClr val="bg1">
                <a:lumMod val="50000"/>
                <a:alpha val="3000"/>
              </a:schemeClr>
            </a:glow>
          </a:effectLst>
        </p:spPr>
      </p:pic>
    </p:spTree>
    <p:extLst>
      <p:ext uri="{BB962C8B-B14F-4D97-AF65-F5344CB8AC3E}">
        <p14:creationId xmlns:p14="http://schemas.microsoft.com/office/powerpoint/2010/main" val="331883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3CB84-AA3A-13BC-2411-6FC11AA59A81}"/>
              </a:ext>
            </a:extLst>
          </p:cNvPr>
          <p:cNvSpPr>
            <a:spLocks noGrp="1"/>
          </p:cNvSpPr>
          <p:nvPr>
            <p:ph type="title"/>
          </p:nvPr>
        </p:nvSpPr>
        <p:spPr/>
        <p:txBody>
          <a:bodyPr/>
          <a:lstStyle/>
          <a:p>
            <a:r>
              <a:rPr lang="ru-RU" dirty="0"/>
              <a:t>Журнал изменений (</a:t>
            </a:r>
            <a:r>
              <a:rPr lang="en-RU" dirty="0"/>
              <a:t>log</a:t>
            </a:r>
            <a:r>
              <a:rPr lang="ru-RU" dirty="0"/>
              <a:t>)</a:t>
            </a:r>
            <a:endParaRPr lang="en-RU" dirty="0"/>
          </a:p>
        </p:txBody>
      </p:sp>
      <p:pic>
        <p:nvPicPr>
          <p:cNvPr id="7" name="Picture 6">
            <a:extLst>
              <a:ext uri="{FF2B5EF4-FFF2-40B4-BE49-F238E27FC236}">
                <a16:creationId xmlns:a16="http://schemas.microsoft.com/office/drawing/2014/main" id="{966E7BC2-C6D5-3A99-7219-ACD8BE864D26}"/>
              </a:ext>
            </a:extLst>
          </p:cNvPr>
          <p:cNvPicPr>
            <a:picLocks noChangeAspect="1"/>
          </p:cNvPicPr>
          <p:nvPr/>
        </p:nvPicPr>
        <p:blipFill>
          <a:blip r:embed="rId2"/>
          <a:stretch>
            <a:fillRect/>
          </a:stretch>
        </p:blipFill>
        <p:spPr>
          <a:xfrm>
            <a:off x="477146" y="1356862"/>
            <a:ext cx="5888930" cy="5359350"/>
          </a:xfrm>
          <a:prstGeom prst="rect">
            <a:avLst/>
          </a:prstGeom>
        </p:spPr>
      </p:pic>
      <p:sp>
        <p:nvSpPr>
          <p:cNvPr id="3" name="TextBox 2">
            <a:extLst>
              <a:ext uri="{FF2B5EF4-FFF2-40B4-BE49-F238E27FC236}">
                <a16:creationId xmlns:a16="http://schemas.microsoft.com/office/drawing/2014/main" id="{EB7CCC74-BECD-8F2B-8700-CBD99B87CAD0}"/>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log</a:t>
            </a:r>
          </a:p>
        </p:txBody>
      </p:sp>
    </p:spTree>
    <p:extLst>
      <p:ext uri="{BB962C8B-B14F-4D97-AF65-F5344CB8AC3E}">
        <p14:creationId xmlns:p14="http://schemas.microsoft.com/office/powerpoint/2010/main" val="670521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7B98-0717-CB38-63AD-B0C71EC6E032}"/>
              </a:ext>
            </a:extLst>
          </p:cNvPr>
          <p:cNvSpPr>
            <a:spLocks noGrp="1"/>
          </p:cNvSpPr>
          <p:nvPr>
            <p:ph type="title"/>
          </p:nvPr>
        </p:nvSpPr>
        <p:spPr/>
        <p:txBody>
          <a:bodyPr/>
          <a:lstStyle/>
          <a:p>
            <a:r>
              <a:rPr lang="ru-RU" dirty="0"/>
              <a:t>Ветви (</a:t>
            </a:r>
            <a:r>
              <a:rPr lang="en-RU" dirty="0"/>
              <a:t>branch</a:t>
            </a:r>
            <a:r>
              <a:rPr lang="ru-RU" dirty="0"/>
              <a:t>)</a:t>
            </a:r>
            <a:endParaRPr lang="en-RU" dirty="0"/>
          </a:p>
        </p:txBody>
      </p:sp>
      <p:pic>
        <p:nvPicPr>
          <p:cNvPr id="6" name="Picture 2">
            <a:extLst>
              <a:ext uri="{FF2B5EF4-FFF2-40B4-BE49-F238E27FC236}">
                <a16:creationId xmlns:a16="http://schemas.microsoft.com/office/drawing/2014/main" id="{95953000-5191-E99B-4759-2D930E92BB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8" r="2771" b="2862"/>
          <a:stretch/>
        </p:blipFill>
        <p:spPr bwMode="auto">
          <a:xfrm>
            <a:off x="954690" y="1618081"/>
            <a:ext cx="3807799" cy="5104941"/>
          </a:xfrm>
          <a:prstGeom prst="rect">
            <a:avLst/>
          </a:prstGeom>
          <a:ln>
            <a:solidFill>
              <a:schemeClr val="bg1">
                <a:lumMod val="85000"/>
              </a:schemeClr>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49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D676-DD90-5E11-C7C0-87D2060D8E19}"/>
              </a:ext>
            </a:extLst>
          </p:cNvPr>
          <p:cNvSpPr>
            <a:spLocks noGrp="1"/>
          </p:cNvSpPr>
          <p:nvPr>
            <p:ph type="title"/>
          </p:nvPr>
        </p:nvSpPr>
        <p:spPr/>
        <p:txBody>
          <a:bodyPr/>
          <a:lstStyle/>
          <a:p>
            <a:r>
              <a:rPr lang="ru-RU" dirty="0"/>
              <a:t>Ветви (</a:t>
            </a:r>
            <a:r>
              <a:rPr lang="en-RU" dirty="0"/>
              <a:t>branch</a:t>
            </a:r>
            <a:r>
              <a:rPr lang="ru-RU" dirty="0"/>
              <a:t>)</a:t>
            </a:r>
            <a:endParaRPr lang="en-RU" dirty="0"/>
          </a:p>
        </p:txBody>
      </p:sp>
      <p:pic>
        <p:nvPicPr>
          <p:cNvPr id="3" name="Picture 2">
            <a:extLst>
              <a:ext uri="{FF2B5EF4-FFF2-40B4-BE49-F238E27FC236}">
                <a16:creationId xmlns:a16="http://schemas.microsoft.com/office/drawing/2014/main" id="{3AB352A6-FD26-A623-2F64-FE6E6A26B268}"/>
              </a:ext>
            </a:extLst>
          </p:cNvPr>
          <p:cNvPicPr>
            <a:picLocks noChangeAspect="1"/>
          </p:cNvPicPr>
          <p:nvPr/>
        </p:nvPicPr>
        <p:blipFill>
          <a:blip r:embed="rId3"/>
          <a:srcRect/>
          <a:stretch/>
        </p:blipFill>
        <p:spPr>
          <a:xfrm>
            <a:off x="494743" y="1690688"/>
            <a:ext cx="6502212" cy="4069729"/>
          </a:xfrm>
          <a:prstGeom prst="rect">
            <a:avLst/>
          </a:prstGeom>
        </p:spPr>
      </p:pic>
      <p:sp>
        <p:nvSpPr>
          <p:cNvPr id="4" name="TextBox 3">
            <a:extLst>
              <a:ext uri="{FF2B5EF4-FFF2-40B4-BE49-F238E27FC236}">
                <a16:creationId xmlns:a16="http://schemas.microsoft.com/office/drawing/2014/main" id="{DC951B6D-B13F-71CF-715E-CE1BD9D67241}"/>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branch</a:t>
            </a:r>
          </a:p>
        </p:txBody>
      </p:sp>
    </p:spTree>
    <p:extLst>
      <p:ext uri="{BB962C8B-B14F-4D97-AF65-F5344CB8AC3E}">
        <p14:creationId xmlns:p14="http://schemas.microsoft.com/office/powerpoint/2010/main" val="3912192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A874-BCA9-79CF-A581-393EC5AB3C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98C51-B2C6-9200-D2B2-D085A6539265}"/>
              </a:ext>
            </a:extLst>
          </p:cNvPr>
          <p:cNvSpPr>
            <a:spLocks noGrp="1"/>
          </p:cNvSpPr>
          <p:nvPr>
            <p:ph type="title"/>
          </p:nvPr>
        </p:nvSpPr>
        <p:spPr/>
        <p:txBody>
          <a:bodyPr/>
          <a:lstStyle/>
          <a:p>
            <a:r>
              <a:rPr lang="ru-RU" dirty="0"/>
              <a:t>Ветви (</a:t>
            </a:r>
            <a:r>
              <a:rPr lang="en-RU" dirty="0"/>
              <a:t>branch</a:t>
            </a:r>
            <a:r>
              <a:rPr lang="ru-RU" dirty="0"/>
              <a:t>)</a:t>
            </a:r>
            <a:endParaRPr lang="en-RU" dirty="0"/>
          </a:p>
        </p:txBody>
      </p:sp>
      <p:pic>
        <p:nvPicPr>
          <p:cNvPr id="3" name="Picture 2">
            <a:extLst>
              <a:ext uri="{FF2B5EF4-FFF2-40B4-BE49-F238E27FC236}">
                <a16:creationId xmlns:a16="http://schemas.microsoft.com/office/drawing/2014/main" id="{245332E5-CE7E-DA48-2248-42135ED14C52}"/>
              </a:ext>
            </a:extLst>
          </p:cNvPr>
          <p:cNvPicPr>
            <a:picLocks noChangeAspect="1"/>
          </p:cNvPicPr>
          <p:nvPr/>
        </p:nvPicPr>
        <p:blipFill>
          <a:blip r:embed="rId3"/>
          <a:srcRect/>
          <a:stretch/>
        </p:blipFill>
        <p:spPr>
          <a:xfrm>
            <a:off x="494743" y="1690688"/>
            <a:ext cx="6502212" cy="4069729"/>
          </a:xfrm>
          <a:prstGeom prst="rect">
            <a:avLst/>
          </a:prstGeom>
        </p:spPr>
      </p:pic>
      <p:pic>
        <p:nvPicPr>
          <p:cNvPr id="2050" name="Picture 2" descr="Nate Bunney on LinkedIn: #programmerhumor #programmingmemes">
            <a:extLst>
              <a:ext uri="{FF2B5EF4-FFF2-40B4-BE49-F238E27FC236}">
                <a16:creationId xmlns:a16="http://schemas.microsoft.com/office/drawing/2014/main" id="{827DE531-7F4C-A2F0-18CA-E0DD04B95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7514" y="1572701"/>
            <a:ext cx="3179477" cy="4069730"/>
          </a:xfrm>
          <a:prstGeom prst="rect">
            <a:avLst/>
          </a:prstGeom>
          <a:noFill/>
          <a:effectLst>
            <a:glow rad="317500">
              <a:schemeClr val="bg1">
                <a:lumMod val="50000"/>
                <a:alpha val="3000"/>
              </a:schemeClr>
            </a:glo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967D88-0690-B4EF-7D6D-D84E59816659}"/>
              </a:ext>
            </a:extLst>
          </p:cNvPr>
          <p:cNvSpPr txBox="1"/>
          <p:nvPr/>
        </p:nvSpPr>
        <p:spPr>
          <a:xfrm>
            <a:off x="838200" y="6477406"/>
            <a:ext cx="10776329" cy="338554"/>
          </a:xfrm>
          <a:prstGeom prst="rect">
            <a:avLst/>
          </a:prstGeom>
          <a:noFill/>
        </p:spPr>
        <p:txBody>
          <a:bodyPr wrap="square" rtlCol="0">
            <a:spAutoFit/>
          </a:bodyPr>
          <a:lstStyle/>
          <a:p>
            <a:r>
              <a:rPr lang="en-US" sz="1600" dirty="0">
                <a:latin typeface="Monaco" pitchFamily="2" charset="77"/>
              </a:rPr>
              <a:t>&gt; git branch</a:t>
            </a:r>
          </a:p>
        </p:txBody>
      </p:sp>
    </p:spTree>
    <p:extLst>
      <p:ext uri="{BB962C8B-B14F-4D97-AF65-F5344CB8AC3E}">
        <p14:creationId xmlns:p14="http://schemas.microsoft.com/office/powerpoint/2010/main" val="3033841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02AF9-7623-84CD-4463-1D593E31206D}"/>
            </a:ext>
          </a:extLst>
        </p:cNvPr>
        <p:cNvGrpSpPr/>
        <p:nvPr/>
      </p:nvGrpSpPr>
      <p:grpSpPr>
        <a:xfrm>
          <a:off x="0" y="0"/>
          <a:ext cx="0" cy="0"/>
          <a:chOff x="0" y="0"/>
          <a:chExt cx="0" cy="0"/>
        </a:xfrm>
      </p:grpSpPr>
      <p:pic>
        <p:nvPicPr>
          <p:cNvPr id="5" name="Picture 2" descr="Git vs Github – Cosa sono e quali le differenze - Tech Generation">
            <a:extLst>
              <a:ext uri="{FF2B5EF4-FFF2-40B4-BE49-F238E27FC236}">
                <a16:creationId xmlns:a16="http://schemas.microsoft.com/office/drawing/2014/main" id="{AB186E53-328E-8372-49DD-152198E0D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 t="49934" r="66862" b="-1335"/>
          <a:stretch/>
        </p:blipFill>
        <p:spPr bwMode="auto">
          <a:xfrm>
            <a:off x="1853018" y="3615267"/>
            <a:ext cx="2651249" cy="220814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97AE5B28-D6F1-748C-780A-768B0FF1DEB1}"/>
              </a:ext>
            </a:extLst>
          </p:cNvPr>
          <p:cNvCxnSpPr>
            <a:cxnSpLocks/>
          </p:cNvCxnSpPr>
          <p:nvPr/>
        </p:nvCxnSpPr>
        <p:spPr>
          <a:xfrm>
            <a:off x="7516096" y="2043646"/>
            <a:ext cx="704105" cy="1330524"/>
          </a:xfrm>
          <a:prstGeom prst="straightConnector1">
            <a:avLst/>
          </a:prstGeom>
          <a:ln w="152400">
            <a:solidFill>
              <a:schemeClr val="accent4"/>
            </a:solidFill>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49493DD2-E0C4-A290-8DAE-89EEACFDA360}"/>
              </a:ext>
            </a:extLst>
          </p:cNvPr>
          <p:cNvSpPr txBox="1"/>
          <p:nvPr/>
        </p:nvSpPr>
        <p:spPr>
          <a:xfrm>
            <a:off x="8471696" y="2129207"/>
            <a:ext cx="1225015" cy="707886"/>
          </a:xfrm>
          <a:prstGeom prst="rect">
            <a:avLst/>
          </a:prstGeom>
          <a:noFill/>
        </p:spPr>
        <p:txBody>
          <a:bodyPr wrap="none" rtlCol="0">
            <a:spAutoFit/>
          </a:bodyPr>
          <a:lstStyle/>
          <a:p>
            <a:r>
              <a:rPr lang="en-RU" sz="4000" dirty="0"/>
              <a:t>PULL</a:t>
            </a:r>
          </a:p>
        </p:txBody>
      </p:sp>
      <p:sp>
        <p:nvSpPr>
          <p:cNvPr id="2" name="TextBox 1">
            <a:extLst>
              <a:ext uri="{FF2B5EF4-FFF2-40B4-BE49-F238E27FC236}">
                <a16:creationId xmlns:a16="http://schemas.microsoft.com/office/drawing/2014/main" id="{0F4D9F04-A5FB-9547-C3AF-B68D032B3D82}"/>
              </a:ext>
            </a:extLst>
          </p:cNvPr>
          <p:cNvSpPr txBox="1"/>
          <p:nvPr/>
        </p:nvSpPr>
        <p:spPr>
          <a:xfrm>
            <a:off x="1560019" y="2129207"/>
            <a:ext cx="1472949" cy="707886"/>
          </a:xfrm>
          <a:prstGeom prst="rect">
            <a:avLst/>
          </a:prstGeom>
          <a:noFill/>
        </p:spPr>
        <p:txBody>
          <a:bodyPr wrap="square" rtlCol="0">
            <a:spAutoFit/>
          </a:bodyPr>
          <a:lstStyle/>
          <a:p>
            <a:r>
              <a:rPr lang="en-RU" sz="4000" dirty="0"/>
              <a:t>PUSH</a:t>
            </a:r>
          </a:p>
        </p:txBody>
      </p:sp>
      <p:cxnSp>
        <p:nvCxnSpPr>
          <p:cNvPr id="4" name="Straight Arrow Connector 3">
            <a:extLst>
              <a:ext uri="{FF2B5EF4-FFF2-40B4-BE49-F238E27FC236}">
                <a16:creationId xmlns:a16="http://schemas.microsoft.com/office/drawing/2014/main" id="{A938C671-C9B3-68B4-B86C-9AEC4CD4E72D}"/>
              </a:ext>
            </a:extLst>
          </p:cNvPr>
          <p:cNvCxnSpPr>
            <a:cxnSpLocks/>
          </p:cNvCxnSpPr>
          <p:nvPr/>
        </p:nvCxnSpPr>
        <p:spPr>
          <a:xfrm flipV="1">
            <a:off x="3264378" y="2043646"/>
            <a:ext cx="698022" cy="1385354"/>
          </a:xfrm>
          <a:prstGeom prst="straightConnector1">
            <a:avLst/>
          </a:prstGeom>
          <a:ln w="152400">
            <a:solidFill>
              <a:schemeClr val="accent6"/>
            </a:solidFill>
            <a:tailEnd type="triangle"/>
          </a:ln>
        </p:spPr>
        <p:style>
          <a:lnRef idx="2">
            <a:schemeClr val="dk1"/>
          </a:lnRef>
          <a:fillRef idx="0">
            <a:schemeClr val="dk1"/>
          </a:fillRef>
          <a:effectRef idx="1">
            <a:schemeClr val="dk1"/>
          </a:effectRef>
          <a:fontRef idx="minor">
            <a:schemeClr val="tx1"/>
          </a:fontRef>
        </p:style>
      </p:cxnSp>
      <p:pic>
        <p:nvPicPr>
          <p:cNvPr id="8" name="Picture 2" descr="Git vs Github – Cosa sono e quali le differenze - Tech Generation">
            <a:extLst>
              <a:ext uri="{FF2B5EF4-FFF2-40B4-BE49-F238E27FC236}">
                <a16:creationId xmlns:a16="http://schemas.microsoft.com/office/drawing/2014/main" id="{ECF54532-2AA3-B0ED-289D-BD409D2DEE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 t="-995" r="-3" b="72928"/>
          <a:stretch/>
        </p:blipFill>
        <p:spPr bwMode="auto">
          <a:xfrm>
            <a:off x="1742524" y="761045"/>
            <a:ext cx="7954187" cy="12057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it vs Github – Cosa sono e quali le differenze - Tech Generation">
            <a:extLst>
              <a:ext uri="{FF2B5EF4-FFF2-40B4-BE49-F238E27FC236}">
                <a16:creationId xmlns:a16="http://schemas.microsoft.com/office/drawing/2014/main" id="{A80742D1-0EA3-E609-CE4D-E21BD1E894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77" t="49934" r="33428" b="-1335"/>
          <a:stretch/>
        </p:blipFill>
        <p:spPr bwMode="auto">
          <a:xfrm>
            <a:off x="6918875" y="3615266"/>
            <a:ext cx="2751668" cy="22081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F37756-271B-305D-2463-07C68E962FDC}"/>
              </a:ext>
            </a:extLst>
          </p:cNvPr>
          <p:cNvSpPr txBox="1"/>
          <p:nvPr/>
        </p:nvSpPr>
        <p:spPr>
          <a:xfrm>
            <a:off x="838200" y="6222764"/>
            <a:ext cx="10776329" cy="584775"/>
          </a:xfrm>
          <a:prstGeom prst="rect">
            <a:avLst/>
          </a:prstGeom>
          <a:noFill/>
        </p:spPr>
        <p:txBody>
          <a:bodyPr wrap="square" rtlCol="0">
            <a:spAutoFit/>
          </a:bodyPr>
          <a:lstStyle/>
          <a:p>
            <a:r>
              <a:rPr lang="en-US" sz="1600" dirty="0">
                <a:latin typeface="Monaco" pitchFamily="2" charset="77"/>
              </a:rPr>
              <a:t>&gt; git push</a:t>
            </a:r>
          </a:p>
          <a:p>
            <a:r>
              <a:rPr lang="en-US" sz="1600" dirty="0">
                <a:latin typeface="Monaco" pitchFamily="2" charset="77"/>
              </a:rPr>
              <a:t>&gt; git pull</a:t>
            </a:r>
          </a:p>
        </p:txBody>
      </p:sp>
    </p:spTree>
    <p:extLst>
      <p:ext uri="{BB962C8B-B14F-4D97-AF65-F5344CB8AC3E}">
        <p14:creationId xmlns:p14="http://schemas.microsoft.com/office/powerpoint/2010/main" val="2595559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04100-C308-D5A6-8824-FEA19F21A4F7}"/>
              </a:ext>
            </a:extLst>
          </p:cNvPr>
          <p:cNvSpPr>
            <a:spLocks noGrp="1"/>
          </p:cNvSpPr>
          <p:nvPr>
            <p:ph type="title"/>
          </p:nvPr>
        </p:nvSpPr>
        <p:spPr/>
        <p:txBody>
          <a:bodyPr/>
          <a:lstStyle/>
          <a:p>
            <a:r>
              <a:rPr lang="en-GB" dirty="0"/>
              <a:t>P</a:t>
            </a:r>
            <a:r>
              <a:rPr lang="en-RU" dirty="0"/>
              <a:t>ull Request (PR)</a:t>
            </a:r>
          </a:p>
        </p:txBody>
      </p:sp>
      <p:pic>
        <p:nvPicPr>
          <p:cNvPr id="6" name="Content Placeholder 3">
            <a:extLst>
              <a:ext uri="{FF2B5EF4-FFF2-40B4-BE49-F238E27FC236}">
                <a16:creationId xmlns:a16="http://schemas.microsoft.com/office/drawing/2014/main" id="{8F4169A7-874A-F452-18C2-3FF86F994E96}"/>
              </a:ext>
            </a:extLst>
          </p:cNvPr>
          <p:cNvPicPr>
            <a:picLocks noChangeAspect="1"/>
          </p:cNvPicPr>
          <p:nvPr/>
        </p:nvPicPr>
        <p:blipFill>
          <a:blip r:embed="rId2"/>
          <a:srcRect/>
          <a:stretch/>
        </p:blipFill>
        <p:spPr>
          <a:xfrm>
            <a:off x="859973" y="1517195"/>
            <a:ext cx="8232667" cy="5120640"/>
          </a:xfrm>
          <a:prstGeom prst="rect">
            <a:avLst/>
          </a:prstGeom>
          <a:effectLst>
            <a:glow rad="317500">
              <a:schemeClr val="bg1">
                <a:lumMod val="50000"/>
                <a:alpha val="3000"/>
              </a:schemeClr>
            </a:glow>
          </a:effectLst>
        </p:spPr>
      </p:pic>
    </p:spTree>
    <p:extLst>
      <p:ext uri="{BB962C8B-B14F-4D97-AF65-F5344CB8AC3E}">
        <p14:creationId xmlns:p14="http://schemas.microsoft.com/office/powerpoint/2010/main" val="2716788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4D10D71-1551-DC45-6A15-5A019DCB12AA}"/>
              </a:ext>
            </a:extLst>
          </p:cNvPr>
          <p:cNvSpPr>
            <a:spLocks noGrp="1"/>
          </p:cNvSpPr>
          <p:nvPr>
            <p:ph type="title"/>
          </p:nvPr>
        </p:nvSpPr>
        <p:spPr>
          <a:xfrm>
            <a:off x="838200" y="365125"/>
            <a:ext cx="10515600" cy="1325563"/>
          </a:xfrm>
        </p:spPr>
        <p:txBody>
          <a:bodyPr/>
          <a:lstStyle/>
          <a:p>
            <a:r>
              <a:rPr lang="en-US" dirty="0" err="1"/>
              <a:t>install.packages</a:t>
            </a:r>
            <a:endParaRPr lang="en-RU" dirty="0"/>
          </a:p>
        </p:txBody>
      </p:sp>
      <p:pic>
        <p:nvPicPr>
          <p:cNvPr id="5" name="Picture 4">
            <a:extLst>
              <a:ext uri="{FF2B5EF4-FFF2-40B4-BE49-F238E27FC236}">
                <a16:creationId xmlns:a16="http://schemas.microsoft.com/office/drawing/2014/main" id="{E3462962-8AE6-A7FB-FC4E-FCC943271A87}"/>
              </a:ext>
            </a:extLst>
          </p:cNvPr>
          <p:cNvPicPr>
            <a:picLocks noChangeAspect="1"/>
          </p:cNvPicPr>
          <p:nvPr/>
        </p:nvPicPr>
        <p:blipFill>
          <a:blip r:embed="rId2"/>
          <a:stretch>
            <a:fillRect/>
          </a:stretch>
        </p:blipFill>
        <p:spPr>
          <a:xfrm>
            <a:off x="838200" y="1582499"/>
            <a:ext cx="7772400" cy="1335392"/>
          </a:xfrm>
          <a:prstGeom prst="rect">
            <a:avLst/>
          </a:prstGeom>
        </p:spPr>
      </p:pic>
    </p:spTree>
    <p:extLst>
      <p:ext uri="{BB962C8B-B14F-4D97-AF65-F5344CB8AC3E}">
        <p14:creationId xmlns:p14="http://schemas.microsoft.com/office/powerpoint/2010/main" val="1332619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it vs Github – Cosa sono e quali le differenze - Tech Generation">
            <a:extLst>
              <a:ext uri="{FF2B5EF4-FFF2-40B4-BE49-F238E27FC236}">
                <a16:creationId xmlns:a16="http://schemas.microsoft.com/office/drawing/2014/main" id="{9912AE07-5AEF-9CF5-A5E8-31146B832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10" r="68524" b="7052"/>
          <a:stretch/>
        </p:blipFill>
        <p:spPr bwMode="auto">
          <a:xfrm>
            <a:off x="503793" y="333494"/>
            <a:ext cx="1773282"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6FF532-0078-740C-5E19-E60012DDD0BD}"/>
              </a:ext>
            </a:extLst>
          </p:cNvPr>
          <p:cNvSpPr txBox="1"/>
          <p:nvPr/>
        </p:nvSpPr>
        <p:spPr>
          <a:xfrm>
            <a:off x="2405343" y="532705"/>
            <a:ext cx="9632380" cy="707886"/>
          </a:xfrm>
          <a:prstGeom prst="rect">
            <a:avLst/>
          </a:prstGeom>
          <a:noFill/>
        </p:spPr>
        <p:txBody>
          <a:bodyPr wrap="none" rtlCol="0">
            <a:spAutoFit/>
          </a:bodyPr>
          <a:lstStyle/>
          <a:p>
            <a:r>
              <a:rPr lang="en-RU" sz="4000" dirty="0"/>
              <a:t>Git</a:t>
            </a:r>
            <a:r>
              <a:rPr lang="ru-RU" sz="4000" dirty="0"/>
              <a:t> – программа</a:t>
            </a:r>
            <a:r>
              <a:rPr lang="en-US" sz="4000" dirty="0"/>
              <a:t> </a:t>
            </a:r>
            <a:r>
              <a:rPr lang="ru-RU" sz="4000" dirty="0"/>
              <a:t>для контроля версий</a:t>
            </a:r>
            <a:r>
              <a:rPr lang="en-US" sz="4000" dirty="0"/>
              <a:t> (VCS)</a:t>
            </a:r>
            <a:endParaRPr lang="en-RU" sz="4000" dirty="0"/>
          </a:p>
        </p:txBody>
      </p:sp>
      <p:sp>
        <p:nvSpPr>
          <p:cNvPr id="2" name="TextBox 1">
            <a:extLst>
              <a:ext uri="{FF2B5EF4-FFF2-40B4-BE49-F238E27FC236}">
                <a16:creationId xmlns:a16="http://schemas.microsoft.com/office/drawing/2014/main" id="{8138C71C-2769-23F6-52DF-5E4DA30F1965}"/>
              </a:ext>
            </a:extLst>
          </p:cNvPr>
          <p:cNvSpPr txBox="1"/>
          <p:nvPr/>
        </p:nvSpPr>
        <p:spPr>
          <a:xfrm>
            <a:off x="8350214" y="1248749"/>
            <a:ext cx="3687509" cy="738664"/>
          </a:xfrm>
          <a:prstGeom prst="rect">
            <a:avLst/>
          </a:prstGeom>
          <a:noFill/>
        </p:spPr>
        <p:txBody>
          <a:bodyPr wrap="square" rtlCol="0">
            <a:spAutoFit/>
          </a:bodyPr>
          <a:lstStyle/>
          <a:p>
            <a:r>
              <a:rPr lang="ru-RU" sz="1400" i="1" dirty="0"/>
              <a:t>Есть другие программы с интерфейсом</a:t>
            </a:r>
          </a:p>
          <a:p>
            <a:r>
              <a:rPr lang="ru-RU" sz="1400" i="1" dirty="0"/>
              <a:t>Но внутри тот же </a:t>
            </a:r>
            <a:r>
              <a:rPr lang="en-US" sz="1400" i="1" dirty="0"/>
              <a:t>Git</a:t>
            </a:r>
            <a:endParaRPr lang="ru-RU" sz="1400" i="1" dirty="0"/>
          </a:p>
          <a:p>
            <a:r>
              <a:rPr lang="ru-RU" sz="1400" i="1" dirty="0"/>
              <a:t>(</a:t>
            </a:r>
            <a:r>
              <a:rPr lang="en-US" sz="1400" i="1" dirty="0" err="1"/>
              <a:t>GitKraken</a:t>
            </a:r>
            <a:r>
              <a:rPr lang="en-US" sz="1400" i="1" dirty="0"/>
              <a:t> , GitHub Desktop)</a:t>
            </a:r>
            <a:endParaRPr lang="en-RU" sz="1400" i="1" dirty="0"/>
          </a:p>
        </p:txBody>
      </p:sp>
    </p:spTree>
    <p:extLst>
      <p:ext uri="{BB962C8B-B14F-4D97-AF65-F5344CB8AC3E}">
        <p14:creationId xmlns:p14="http://schemas.microsoft.com/office/powerpoint/2010/main" val="343079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B8C35-5E87-2D0A-BA9C-1A1B76A06FDA}"/>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80AFF0EC-211C-3B82-93A5-D268CA47A6E0}"/>
              </a:ext>
            </a:extLst>
          </p:cNvPr>
          <p:cNvSpPr>
            <a:spLocks noGrp="1"/>
          </p:cNvSpPr>
          <p:nvPr>
            <p:ph type="title"/>
          </p:nvPr>
        </p:nvSpPr>
        <p:spPr>
          <a:xfrm>
            <a:off x="838200" y="365125"/>
            <a:ext cx="10515600" cy="1325563"/>
          </a:xfrm>
        </p:spPr>
        <p:txBody>
          <a:bodyPr/>
          <a:lstStyle/>
          <a:p>
            <a:r>
              <a:rPr lang="en-US" dirty="0" err="1"/>
              <a:t>install.packages</a:t>
            </a:r>
            <a:endParaRPr lang="en-RU" dirty="0"/>
          </a:p>
        </p:txBody>
      </p:sp>
      <p:pic>
        <p:nvPicPr>
          <p:cNvPr id="5" name="Picture 4">
            <a:extLst>
              <a:ext uri="{FF2B5EF4-FFF2-40B4-BE49-F238E27FC236}">
                <a16:creationId xmlns:a16="http://schemas.microsoft.com/office/drawing/2014/main" id="{C278343D-2597-18B5-B52F-00A1CD73548D}"/>
              </a:ext>
            </a:extLst>
          </p:cNvPr>
          <p:cNvPicPr>
            <a:picLocks noChangeAspect="1"/>
          </p:cNvPicPr>
          <p:nvPr/>
        </p:nvPicPr>
        <p:blipFill>
          <a:blip r:embed="rId2"/>
          <a:stretch>
            <a:fillRect/>
          </a:stretch>
        </p:blipFill>
        <p:spPr>
          <a:xfrm>
            <a:off x="838200" y="1582499"/>
            <a:ext cx="7772400" cy="1335392"/>
          </a:xfrm>
          <a:prstGeom prst="rect">
            <a:avLst/>
          </a:prstGeom>
        </p:spPr>
      </p:pic>
      <p:sp>
        <p:nvSpPr>
          <p:cNvPr id="3" name="TextBox 2">
            <a:extLst>
              <a:ext uri="{FF2B5EF4-FFF2-40B4-BE49-F238E27FC236}">
                <a16:creationId xmlns:a16="http://schemas.microsoft.com/office/drawing/2014/main" id="{96FFF7CF-7C7B-A7DA-10B1-A68A57E144A8}"/>
              </a:ext>
            </a:extLst>
          </p:cNvPr>
          <p:cNvSpPr txBox="1"/>
          <p:nvPr/>
        </p:nvSpPr>
        <p:spPr>
          <a:xfrm>
            <a:off x="838200" y="3429000"/>
            <a:ext cx="1316386" cy="769441"/>
          </a:xfrm>
          <a:prstGeom prst="rect">
            <a:avLst/>
          </a:prstGeom>
          <a:noFill/>
        </p:spPr>
        <p:txBody>
          <a:bodyPr wrap="none" rtlCol="0">
            <a:spAutoFit/>
          </a:bodyPr>
          <a:lstStyle/>
          <a:p>
            <a:r>
              <a:rPr lang="en-US" sz="4400" dirty="0">
                <a:latin typeface="+mj-lt"/>
              </a:rPr>
              <a:t>2.1.5</a:t>
            </a:r>
            <a:endParaRPr lang="en-RU" sz="4400" dirty="0">
              <a:latin typeface="+mj-lt"/>
            </a:endParaRPr>
          </a:p>
        </p:txBody>
      </p:sp>
    </p:spTree>
    <p:extLst>
      <p:ext uri="{BB962C8B-B14F-4D97-AF65-F5344CB8AC3E}">
        <p14:creationId xmlns:p14="http://schemas.microsoft.com/office/powerpoint/2010/main" val="4023984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0C49D-95BB-8127-B8CE-5D59E7C9F05B}"/>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F6779B2B-9B1A-5437-27E6-CBC02A71F820}"/>
              </a:ext>
            </a:extLst>
          </p:cNvPr>
          <p:cNvSpPr>
            <a:spLocks noGrp="1"/>
          </p:cNvSpPr>
          <p:nvPr>
            <p:ph type="title"/>
          </p:nvPr>
        </p:nvSpPr>
        <p:spPr>
          <a:xfrm>
            <a:off x="838200" y="365125"/>
            <a:ext cx="10515600" cy="1325563"/>
          </a:xfrm>
        </p:spPr>
        <p:txBody>
          <a:bodyPr/>
          <a:lstStyle/>
          <a:p>
            <a:r>
              <a:rPr lang="en-US" dirty="0" err="1"/>
              <a:t>install.packages</a:t>
            </a:r>
            <a:endParaRPr lang="en-RU" dirty="0"/>
          </a:p>
        </p:txBody>
      </p:sp>
      <p:pic>
        <p:nvPicPr>
          <p:cNvPr id="5" name="Picture 4">
            <a:extLst>
              <a:ext uri="{FF2B5EF4-FFF2-40B4-BE49-F238E27FC236}">
                <a16:creationId xmlns:a16="http://schemas.microsoft.com/office/drawing/2014/main" id="{888002D4-234F-76AB-20BF-D65C449A7160}"/>
              </a:ext>
            </a:extLst>
          </p:cNvPr>
          <p:cNvPicPr>
            <a:picLocks noChangeAspect="1"/>
          </p:cNvPicPr>
          <p:nvPr/>
        </p:nvPicPr>
        <p:blipFill>
          <a:blip r:embed="rId3"/>
          <a:stretch>
            <a:fillRect/>
          </a:stretch>
        </p:blipFill>
        <p:spPr>
          <a:xfrm>
            <a:off x="838200" y="1582499"/>
            <a:ext cx="7772400" cy="1335392"/>
          </a:xfrm>
          <a:prstGeom prst="rect">
            <a:avLst/>
          </a:prstGeom>
        </p:spPr>
      </p:pic>
      <p:sp>
        <p:nvSpPr>
          <p:cNvPr id="2" name="TextBox 1">
            <a:extLst>
              <a:ext uri="{FF2B5EF4-FFF2-40B4-BE49-F238E27FC236}">
                <a16:creationId xmlns:a16="http://schemas.microsoft.com/office/drawing/2014/main" id="{79051975-2233-F387-25D7-B821CD9F9A0C}"/>
              </a:ext>
            </a:extLst>
          </p:cNvPr>
          <p:cNvSpPr txBox="1"/>
          <p:nvPr/>
        </p:nvSpPr>
        <p:spPr>
          <a:xfrm>
            <a:off x="838200" y="3429000"/>
            <a:ext cx="3235181" cy="769441"/>
          </a:xfrm>
          <a:prstGeom prst="rect">
            <a:avLst/>
          </a:prstGeom>
          <a:noFill/>
        </p:spPr>
        <p:txBody>
          <a:bodyPr wrap="none" rtlCol="0">
            <a:spAutoFit/>
          </a:bodyPr>
          <a:lstStyle/>
          <a:p>
            <a:r>
              <a:rPr lang="en-US" sz="4400" dirty="0">
                <a:latin typeface="+mj-lt"/>
              </a:rPr>
              <a:t>2.1.5 </a:t>
            </a:r>
            <a:r>
              <a:rPr lang="en-RU" sz="4400" dirty="0">
                <a:latin typeface="+mj-lt"/>
              </a:rPr>
              <a:t>→ 3.0.4</a:t>
            </a:r>
          </a:p>
        </p:txBody>
      </p:sp>
    </p:spTree>
    <p:extLst>
      <p:ext uri="{BB962C8B-B14F-4D97-AF65-F5344CB8AC3E}">
        <p14:creationId xmlns:p14="http://schemas.microsoft.com/office/powerpoint/2010/main" val="1861072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CF4CE1-5312-AA0C-EBEE-462320B6170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35343979-AA8F-75A3-3B65-E72490BE858C}"/>
              </a:ext>
            </a:extLst>
          </p:cNvPr>
          <p:cNvPicPr>
            <a:picLocks noChangeAspect="1"/>
          </p:cNvPicPr>
          <p:nvPr/>
        </p:nvPicPr>
        <p:blipFill>
          <a:blip r:embed="rId2"/>
          <a:srcRect t="10471"/>
          <a:stretch/>
        </p:blipFill>
        <p:spPr>
          <a:xfrm>
            <a:off x="838200" y="1432193"/>
            <a:ext cx="7173846" cy="5246132"/>
          </a:xfrm>
          <a:prstGeom prst="rect">
            <a:avLst/>
          </a:prstGeom>
        </p:spPr>
      </p:pic>
      <p:sp>
        <p:nvSpPr>
          <p:cNvPr id="2" name="Title 1">
            <a:extLst>
              <a:ext uri="{FF2B5EF4-FFF2-40B4-BE49-F238E27FC236}">
                <a16:creationId xmlns:a16="http://schemas.microsoft.com/office/drawing/2014/main" id="{422C3527-E78C-A488-F701-0DD85855B679}"/>
              </a:ext>
            </a:extLst>
          </p:cNvPr>
          <p:cNvSpPr>
            <a:spLocks noGrp="1"/>
          </p:cNvSpPr>
          <p:nvPr>
            <p:ph type="title"/>
          </p:nvPr>
        </p:nvSpPr>
        <p:spPr>
          <a:xfrm>
            <a:off x="838200" y="365125"/>
            <a:ext cx="10515600" cy="1325563"/>
          </a:xfrm>
        </p:spPr>
        <p:txBody>
          <a:bodyPr/>
          <a:lstStyle/>
          <a:p>
            <a:r>
              <a:rPr lang="en-US" dirty="0" err="1"/>
              <a:t>sessionInfo</a:t>
            </a:r>
            <a:endParaRPr lang="en-RU" dirty="0"/>
          </a:p>
        </p:txBody>
      </p:sp>
    </p:spTree>
    <p:extLst>
      <p:ext uri="{BB962C8B-B14F-4D97-AF65-F5344CB8AC3E}">
        <p14:creationId xmlns:p14="http://schemas.microsoft.com/office/powerpoint/2010/main" val="2310225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5B97E-FCC3-76E3-9F2A-4E32A04CE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34D5C-259F-B7B5-2F80-6966D78F0F4B}"/>
              </a:ext>
            </a:extLst>
          </p:cNvPr>
          <p:cNvSpPr>
            <a:spLocks noGrp="1"/>
          </p:cNvSpPr>
          <p:nvPr>
            <p:ph type="title"/>
          </p:nvPr>
        </p:nvSpPr>
        <p:spPr>
          <a:xfrm>
            <a:off x="838200" y="365125"/>
            <a:ext cx="10515600" cy="1325563"/>
          </a:xfrm>
        </p:spPr>
        <p:txBody>
          <a:bodyPr/>
          <a:lstStyle/>
          <a:p>
            <a:r>
              <a:rPr lang="en-US" dirty="0" err="1"/>
              <a:t>renv</a:t>
            </a:r>
            <a:endParaRPr lang="en-RU" dirty="0"/>
          </a:p>
        </p:txBody>
      </p:sp>
      <p:pic>
        <p:nvPicPr>
          <p:cNvPr id="7" name="Picture 6">
            <a:extLst>
              <a:ext uri="{FF2B5EF4-FFF2-40B4-BE49-F238E27FC236}">
                <a16:creationId xmlns:a16="http://schemas.microsoft.com/office/drawing/2014/main" id="{97732C3E-490A-DBDD-2F32-1116DC1197BA}"/>
              </a:ext>
            </a:extLst>
          </p:cNvPr>
          <p:cNvPicPr>
            <a:picLocks noChangeAspect="1"/>
          </p:cNvPicPr>
          <p:nvPr/>
        </p:nvPicPr>
        <p:blipFill>
          <a:blip r:embed="rId2"/>
          <a:stretch>
            <a:fillRect/>
          </a:stretch>
        </p:blipFill>
        <p:spPr>
          <a:xfrm>
            <a:off x="938388" y="1377108"/>
            <a:ext cx="7234513" cy="5245022"/>
          </a:xfrm>
          <a:prstGeom prst="rect">
            <a:avLst/>
          </a:prstGeom>
        </p:spPr>
      </p:pic>
    </p:spTree>
    <p:extLst>
      <p:ext uri="{BB962C8B-B14F-4D97-AF65-F5344CB8AC3E}">
        <p14:creationId xmlns:p14="http://schemas.microsoft.com/office/powerpoint/2010/main" val="864275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D51CC-3680-785F-75E9-E5299E4C5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0D5C0-E35B-1A79-4A89-21F61F488FBF}"/>
              </a:ext>
            </a:extLst>
          </p:cNvPr>
          <p:cNvSpPr>
            <a:spLocks noGrp="1"/>
          </p:cNvSpPr>
          <p:nvPr>
            <p:ph type="title"/>
          </p:nvPr>
        </p:nvSpPr>
        <p:spPr>
          <a:xfrm>
            <a:off x="838200" y="365125"/>
            <a:ext cx="10515600" cy="1325563"/>
          </a:xfrm>
        </p:spPr>
        <p:txBody>
          <a:bodyPr/>
          <a:lstStyle/>
          <a:p>
            <a:r>
              <a:rPr lang="en-US" dirty="0" err="1"/>
              <a:t>renv</a:t>
            </a:r>
            <a:endParaRPr lang="en-RU" dirty="0"/>
          </a:p>
        </p:txBody>
      </p:sp>
      <p:pic>
        <p:nvPicPr>
          <p:cNvPr id="7" name="Picture 6">
            <a:extLst>
              <a:ext uri="{FF2B5EF4-FFF2-40B4-BE49-F238E27FC236}">
                <a16:creationId xmlns:a16="http://schemas.microsoft.com/office/drawing/2014/main" id="{DF32B2BF-E10F-8569-C1AC-C422B39920D2}"/>
              </a:ext>
            </a:extLst>
          </p:cNvPr>
          <p:cNvPicPr>
            <a:picLocks noChangeAspect="1"/>
          </p:cNvPicPr>
          <p:nvPr/>
        </p:nvPicPr>
        <p:blipFill>
          <a:blip r:embed="rId2"/>
          <a:stretch>
            <a:fillRect/>
          </a:stretch>
        </p:blipFill>
        <p:spPr>
          <a:xfrm>
            <a:off x="938388" y="1377108"/>
            <a:ext cx="7234513" cy="5245022"/>
          </a:xfrm>
          <a:prstGeom prst="rect">
            <a:avLst/>
          </a:prstGeom>
        </p:spPr>
      </p:pic>
      <p:pic>
        <p:nvPicPr>
          <p:cNvPr id="3" name="Picture 2">
            <a:extLst>
              <a:ext uri="{FF2B5EF4-FFF2-40B4-BE49-F238E27FC236}">
                <a16:creationId xmlns:a16="http://schemas.microsoft.com/office/drawing/2014/main" id="{87006B3F-3AE2-7D67-4088-D503A70048FD}"/>
              </a:ext>
            </a:extLst>
          </p:cNvPr>
          <p:cNvPicPr>
            <a:picLocks noChangeAspect="1"/>
          </p:cNvPicPr>
          <p:nvPr/>
        </p:nvPicPr>
        <p:blipFill>
          <a:blip r:embed="rId3"/>
          <a:stretch>
            <a:fillRect/>
          </a:stretch>
        </p:blipFill>
        <p:spPr>
          <a:xfrm>
            <a:off x="8307797" y="1596329"/>
            <a:ext cx="3371740" cy="5025801"/>
          </a:xfrm>
          <a:prstGeom prst="rect">
            <a:avLst/>
          </a:prstGeom>
        </p:spPr>
      </p:pic>
      <p:sp>
        <p:nvSpPr>
          <p:cNvPr id="6" name="Right Arrow 5">
            <a:extLst>
              <a:ext uri="{FF2B5EF4-FFF2-40B4-BE49-F238E27FC236}">
                <a16:creationId xmlns:a16="http://schemas.microsoft.com/office/drawing/2014/main" id="{EBF3A666-7921-AA79-A309-E5C5A45DC866}"/>
              </a:ext>
            </a:extLst>
          </p:cNvPr>
          <p:cNvSpPr/>
          <p:nvPr/>
        </p:nvSpPr>
        <p:spPr>
          <a:xfrm>
            <a:off x="5995813" y="3290141"/>
            <a:ext cx="2097098" cy="553598"/>
          </a:xfrm>
          <a:prstGeom prst="rightArrow">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10" name="TextBox 9">
            <a:extLst>
              <a:ext uri="{FF2B5EF4-FFF2-40B4-BE49-F238E27FC236}">
                <a16:creationId xmlns:a16="http://schemas.microsoft.com/office/drawing/2014/main" id="{890FC53C-19BE-A501-F938-AD30F9AF0FCC}"/>
              </a:ext>
            </a:extLst>
          </p:cNvPr>
          <p:cNvSpPr txBox="1"/>
          <p:nvPr/>
        </p:nvSpPr>
        <p:spPr>
          <a:xfrm>
            <a:off x="5882691" y="2920809"/>
            <a:ext cx="2390398" cy="369332"/>
          </a:xfrm>
          <a:prstGeom prst="rect">
            <a:avLst/>
          </a:prstGeom>
          <a:noFill/>
        </p:spPr>
        <p:txBody>
          <a:bodyPr wrap="none" rtlCol="0">
            <a:spAutoFit/>
          </a:bodyPr>
          <a:lstStyle/>
          <a:p>
            <a:r>
              <a:rPr lang="en-GB" dirty="0">
                <a:solidFill>
                  <a:srgbClr val="0070C0"/>
                </a:solidFill>
                <a:latin typeface="Monaco" pitchFamily="2" charset="77"/>
              </a:rPr>
              <a:t>r</a:t>
            </a:r>
            <a:r>
              <a:rPr lang="en-RU" dirty="0">
                <a:solidFill>
                  <a:srgbClr val="0070C0"/>
                </a:solidFill>
                <a:latin typeface="Monaco" pitchFamily="2" charset="77"/>
              </a:rPr>
              <a:t>env::snapshot()</a:t>
            </a:r>
          </a:p>
        </p:txBody>
      </p:sp>
      <p:sp>
        <p:nvSpPr>
          <p:cNvPr id="4" name="Title 1">
            <a:extLst>
              <a:ext uri="{FF2B5EF4-FFF2-40B4-BE49-F238E27FC236}">
                <a16:creationId xmlns:a16="http://schemas.microsoft.com/office/drawing/2014/main" id="{63E62500-0ADA-EB69-E36E-0A7FC8AAB675}"/>
              </a:ext>
            </a:extLst>
          </p:cNvPr>
          <p:cNvSpPr txBox="1">
            <a:spLocks/>
          </p:cNvSpPr>
          <p:nvPr/>
        </p:nvSpPr>
        <p:spPr>
          <a:xfrm>
            <a:off x="8307797" y="365125"/>
            <a:ext cx="3371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renv.lock</a:t>
            </a:r>
            <a:endParaRPr lang="en-RU" dirty="0"/>
          </a:p>
        </p:txBody>
      </p:sp>
    </p:spTree>
    <p:extLst>
      <p:ext uri="{BB962C8B-B14F-4D97-AF65-F5344CB8AC3E}">
        <p14:creationId xmlns:p14="http://schemas.microsoft.com/office/powerpoint/2010/main" val="3541586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908E-D53B-E465-491A-4B0FBEACA5BC}"/>
              </a:ext>
            </a:extLst>
          </p:cNvPr>
          <p:cNvSpPr>
            <a:spLocks noGrp="1"/>
          </p:cNvSpPr>
          <p:nvPr>
            <p:ph type="title"/>
          </p:nvPr>
        </p:nvSpPr>
        <p:spPr>
          <a:xfrm>
            <a:off x="838200" y="545924"/>
            <a:ext cx="10515600" cy="764427"/>
          </a:xfrm>
        </p:spPr>
        <p:txBody>
          <a:bodyPr>
            <a:normAutofit/>
          </a:bodyPr>
          <a:lstStyle/>
          <a:p>
            <a:r>
              <a:rPr lang="ru-RU" dirty="0"/>
              <a:t>Что нужно сделать</a:t>
            </a:r>
            <a:endParaRPr lang="en-RU" dirty="0"/>
          </a:p>
        </p:txBody>
      </p:sp>
      <p:sp>
        <p:nvSpPr>
          <p:cNvPr id="3" name="Content Placeholder 2">
            <a:extLst>
              <a:ext uri="{FF2B5EF4-FFF2-40B4-BE49-F238E27FC236}">
                <a16:creationId xmlns:a16="http://schemas.microsoft.com/office/drawing/2014/main" id="{A14F1E2E-7E03-C32C-43CC-4F2CD05BE2C4}"/>
              </a:ext>
            </a:extLst>
          </p:cNvPr>
          <p:cNvSpPr>
            <a:spLocks noGrp="1"/>
          </p:cNvSpPr>
          <p:nvPr>
            <p:ph idx="1"/>
          </p:nvPr>
        </p:nvSpPr>
        <p:spPr>
          <a:xfrm>
            <a:off x="838200" y="1310351"/>
            <a:ext cx="10515600" cy="1711174"/>
          </a:xfrm>
        </p:spPr>
        <p:txBody>
          <a:bodyPr>
            <a:noAutofit/>
          </a:bodyPr>
          <a:lstStyle/>
          <a:p>
            <a:r>
              <a:rPr lang="ru-RU" dirty="0"/>
              <a:t>Создать ветку</a:t>
            </a:r>
          </a:p>
          <a:p>
            <a:r>
              <a:rPr lang="ru-RU" dirty="0"/>
              <a:t>Добавить 5 фильмов в </a:t>
            </a:r>
            <a:r>
              <a:rPr lang="en-US" dirty="0"/>
              <a:t>movies</a:t>
            </a:r>
            <a:r>
              <a:rPr lang="en-RU"/>
              <a:t>.</a:t>
            </a:r>
            <a:r>
              <a:rPr lang="en-US" dirty="0"/>
              <a:t>txt</a:t>
            </a:r>
            <a:endParaRPr lang="en-RU" dirty="0"/>
          </a:p>
          <a:p>
            <a:r>
              <a:rPr lang="ru-RU" dirty="0"/>
              <a:t>Запушить, сделать </a:t>
            </a:r>
            <a:r>
              <a:rPr lang="en-US" dirty="0"/>
              <a:t>PR </a:t>
            </a:r>
            <a:r>
              <a:rPr lang="ru-RU" dirty="0"/>
              <a:t>и попросить его </a:t>
            </a:r>
            <a:r>
              <a:rPr lang="ru-RU" dirty="0" err="1"/>
              <a:t>замержить</a:t>
            </a:r>
            <a:endParaRPr lang="ru-RU"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E4F484-BBAD-971C-3DDE-CCB252002401}"/>
                  </a:ext>
                </a:extLst>
              </p:cNvPr>
              <p:cNvSpPr txBox="1"/>
              <p:nvPr/>
            </p:nvSpPr>
            <p:spPr>
              <a:xfrm>
                <a:off x="838200" y="3868617"/>
                <a:ext cx="9485225" cy="1936684"/>
              </a:xfrm>
              <a:prstGeom prst="rect">
                <a:avLst/>
              </a:prstGeom>
              <a:noFill/>
            </p:spPr>
            <p:txBody>
              <a:bodyPr wrap="none" rtlCol="0">
                <a:spAutoFit/>
              </a:bodyPr>
              <a:lstStyle/>
              <a:p>
                <a:pPr marL="228600" indent="-228600">
                  <a:lnSpc>
                    <a:spcPct val="90000"/>
                  </a:lnSpc>
                  <a:spcBef>
                    <a:spcPts val="1000"/>
                  </a:spcBef>
                  <a:buFont typeface="Arial" panose="020B0604020202020204" pitchFamily="34" charset="0"/>
                  <a:buChar char="•"/>
                </a:pPr>
                <a:r>
                  <a:rPr lang="ru-RU" sz="2800" dirty="0"/>
                  <a:t>Топ фильмов в год вашего рождения или любой другой</a:t>
                </a:r>
                <a:endParaRPr lang="en-US" sz="2800" dirty="0"/>
              </a:p>
              <a:p>
                <a:pPr marL="228600" indent="-228600">
                  <a:lnSpc>
                    <a:spcPct val="90000"/>
                  </a:lnSpc>
                  <a:spcBef>
                    <a:spcPts val="1000"/>
                  </a:spcBef>
                  <a:buFont typeface="Arial" panose="020B0604020202020204" pitchFamily="34" charset="0"/>
                  <a:buChar char="•"/>
                </a:pPr>
                <a:r>
                  <a:rPr lang="ru-RU" sz="2800" dirty="0"/>
                  <a:t>Кто продержался в топе дольше всего</a:t>
                </a:r>
                <a:endParaRPr lang="en-US" sz="2800" dirty="0"/>
              </a:p>
              <a:p>
                <a:pPr marL="228600" indent="-228600">
                  <a:lnSpc>
                    <a:spcPct val="90000"/>
                  </a:lnSpc>
                  <a:spcBef>
                    <a:spcPts val="1000"/>
                  </a:spcBef>
                  <a:buFont typeface="Arial" panose="020B0604020202020204" pitchFamily="34" charset="0"/>
                  <a:buChar char="•"/>
                </a:pPr>
                <a:r>
                  <a:rPr lang="ru-RU" sz="2800" dirty="0"/>
                  <a:t>Биоразнообразие </a:t>
                </a:r>
                <a:r>
                  <a:rPr lang="en-US" sz="2800" dirty="0"/>
                  <a:t>(</a:t>
                </a:r>
                <a:r>
                  <a:rPr lang="ru-RU" sz="2800" dirty="0"/>
                  <a:t>актеров</a:t>
                </a:r>
                <a:r>
                  <a:rPr lang="en-US" sz="2800" dirty="0"/>
                  <a:t>) </a:t>
                </a:r>
                <a:r>
                  <a:rPr lang="ru-RU" sz="2800" dirty="0"/>
                  <a:t>за каждый год</a:t>
                </a:r>
                <a:endParaRPr lang="en-US" sz="2800" dirty="0"/>
              </a:p>
              <a:p>
                <a:pPr>
                  <a:lnSpc>
                    <a:spcPct val="90000"/>
                  </a:lnSpc>
                  <a:spcBef>
                    <a:spcPts val="1000"/>
                  </a:spcBef>
                </a:pPr>
                <a:r>
                  <a:rPr lang="ru-RU" sz="2000" dirty="0"/>
                  <a:t>	</a:t>
                </a:r>
                <a14:m>
                  <m:oMath xmlns:m="http://schemas.openxmlformats.org/officeDocument/2006/math">
                    <m:r>
                      <a:rPr lang="en-US" sz="2000">
                        <a:latin typeface="Cambria Math" panose="02040503050406030204" pitchFamily="18" charset="0"/>
                      </a:rPr>
                      <m:t>𝐻</m:t>
                    </m:r>
                    <m:r>
                      <a:rPr lang="en-US" sz="200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a:latin typeface="Cambria Math" panose="02040503050406030204" pitchFamily="18" charset="0"/>
                          </a:rPr>
                          <m:t>𝑖</m:t>
                        </m:r>
                        <m:r>
                          <a:rPr lang="en-US" sz="2000">
                            <a:latin typeface="Cambria Math" panose="02040503050406030204" pitchFamily="18" charset="0"/>
                          </a:rPr>
                          <m:t>=1</m:t>
                        </m:r>
                      </m:sub>
                      <m:sup>
                        <m:r>
                          <a:rPr lang="en-US" sz="2000">
                            <a:latin typeface="Cambria Math" panose="02040503050406030204" pitchFamily="18" charset="0"/>
                          </a:rPr>
                          <m:t>𝐴</m:t>
                        </m:r>
                      </m:sup>
                      <m:e>
                        <m:sSub>
                          <m:sSubPr>
                            <m:ctrlPr>
                              <a:rPr lang="en-US" sz="2000" i="1">
                                <a:latin typeface="Cambria Math" panose="02040503050406030204" pitchFamily="18" charset="0"/>
                              </a:rPr>
                            </m:ctrlPr>
                          </m:sSubPr>
                          <m:e>
                            <m:r>
                              <a:rPr lang="en-US" sz="2000">
                                <a:latin typeface="Cambria Math" panose="02040503050406030204" pitchFamily="18" charset="0"/>
                              </a:rPr>
                              <m:t>𝑝</m:t>
                            </m:r>
                          </m:e>
                          <m:sub>
                            <m:r>
                              <a:rPr lang="en-US" sz="2000">
                                <a:latin typeface="Cambria Math" panose="02040503050406030204" pitchFamily="18" charset="0"/>
                              </a:rPr>
                              <m:t>𝑖</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a:latin typeface="Cambria Math" panose="02040503050406030204" pitchFamily="18" charset="0"/>
                                  </a:rPr>
                                  <m:t>𝑝</m:t>
                                </m:r>
                              </m:e>
                              <m:sub>
                                <m:r>
                                  <a:rPr lang="en-US" sz="2000">
                                    <a:latin typeface="Cambria Math" panose="02040503050406030204" pitchFamily="18" charset="0"/>
                                  </a:rPr>
                                  <m:t>𝑖</m:t>
                                </m:r>
                              </m:sub>
                            </m:sSub>
                          </m:e>
                        </m:func>
                      </m:e>
                    </m:nary>
                  </m:oMath>
                </a14:m>
                <a:r>
                  <a:rPr lang="ru-RU" sz="2000" dirty="0"/>
                  <a:t>   </a:t>
                </a:r>
                <a14:m>
                  <m:oMath xmlns:m="http://schemas.openxmlformats.org/officeDocument/2006/math">
                    <m:r>
                      <a:rPr lang="en-US" sz="2000" dirty="0">
                        <a:latin typeface="Cambria Math" panose="02040503050406030204" pitchFamily="18" charset="0"/>
                      </a:rPr>
                      <m:t>𝐴</m:t>
                    </m:r>
                  </m:oMath>
                </a14:m>
                <a:r>
                  <a:rPr lang="en-US" sz="2000" dirty="0"/>
                  <a:t> </a:t>
                </a:r>
                <a:r>
                  <a:rPr lang="ru-RU" sz="2000" dirty="0"/>
                  <a:t>– кол-во актеров   </a:t>
                </a:r>
                <a14:m>
                  <m:oMath xmlns:m="http://schemas.openxmlformats.org/officeDocument/2006/math">
                    <m:sSub>
                      <m:sSubPr>
                        <m:ctrlPr>
                          <a:rPr lang="en-US" sz="2000" i="1" dirty="0">
                            <a:latin typeface="Cambria Math" panose="02040503050406030204" pitchFamily="18" charset="0"/>
                          </a:rPr>
                        </m:ctrlPr>
                      </m:sSubPr>
                      <m:e>
                        <m:r>
                          <a:rPr lang="en-US" sz="2000" dirty="0">
                            <a:latin typeface="Cambria Math" panose="02040503050406030204" pitchFamily="18" charset="0"/>
                          </a:rPr>
                          <m:t>𝑝</m:t>
                        </m:r>
                      </m:e>
                      <m:sub>
                        <m:r>
                          <a:rPr lang="en-US" sz="2000" dirty="0">
                            <a:latin typeface="Cambria Math" panose="02040503050406030204" pitchFamily="18" charset="0"/>
                          </a:rPr>
                          <m:t>𝑖</m:t>
                        </m:r>
                      </m:sub>
                    </m:sSub>
                  </m:oMath>
                </a14:m>
                <a:r>
                  <a:rPr lang="en-RU" sz="2000" dirty="0"/>
                  <a:t> </a:t>
                </a:r>
                <a:r>
                  <a:rPr lang="en-RU" sz="2000"/>
                  <a:t>- </a:t>
                </a:r>
                <a:r>
                  <a:rPr lang="ru-RU" sz="2000" dirty="0"/>
                  <a:t>частота попаданий актера в топ</a:t>
                </a:r>
                <a:endParaRPr lang="en-RU" sz="2000" dirty="0"/>
              </a:p>
            </p:txBody>
          </p:sp>
        </mc:Choice>
        <mc:Fallback xmlns="">
          <p:sp>
            <p:nvSpPr>
              <p:cNvPr id="6" name="TextBox 5">
                <a:extLst>
                  <a:ext uri="{FF2B5EF4-FFF2-40B4-BE49-F238E27FC236}">
                    <a16:creationId xmlns:a16="http://schemas.microsoft.com/office/drawing/2014/main" id="{1BE4F484-BBAD-971C-3DDE-CCB252002401}"/>
                  </a:ext>
                </a:extLst>
              </p:cNvPr>
              <p:cNvSpPr txBox="1">
                <a:spLocks noRot="1" noChangeAspect="1" noMove="1" noResize="1" noEditPoints="1" noAdjustHandles="1" noChangeArrowheads="1" noChangeShapeType="1" noTextEdit="1"/>
              </p:cNvSpPr>
              <p:nvPr/>
            </p:nvSpPr>
            <p:spPr>
              <a:xfrm>
                <a:off x="838200" y="3868617"/>
                <a:ext cx="9485225" cy="1936684"/>
              </a:xfrm>
              <a:prstGeom prst="rect">
                <a:avLst/>
              </a:prstGeom>
              <a:blipFill>
                <a:blip r:embed="rId2"/>
                <a:stretch>
                  <a:fillRect l="-1205" t="-5229" b="-37255"/>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74869F14-CCCA-8BE3-8F4D-FBDFDD492998}"/>
              </a:ext>
            </a:extLst>
          </p:cNvPr>
          <p:cNvSpPr txBox="1">
            <a:spLocks/>
          </p:cNvSpPr>
          <p:nvPr/>
        </p:nvSpPr>
        <p:spPr>
          <a:xfrm>
            <a:off x="838200" y="3096089"/>
            <a:ext cx="10515600" cy="772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t>Что еще можно сделать</a:t>
            </a:r>
            <a:endParaRPr lang="en-RU" dirty="0"/>
          </a:p>
        </p:txBody>
      </p:sp>
    </p:spTree>
    <p:extLst>
      <p:ext uri="{BB962C8B-B14F-4D97-AF65-F5344CB8AC3E}">
        <p14:creationId xmlns:p14="http://schemas.microsoft.com/office/powerpoint/2010/main" val="3029290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161934A-020E-8880-8E1B-543CBB19DF63}"/>
              </a:ext>
            </a:extLst>
          </p:cNvPr>
          <p:cNvPicPr>
            <a:picLocks noChangeAspect="1"/>
          </p:cNvPicPr>
          <p:nvPr/>
        </p:nvPicPr>
        <p:blipFill>
          <a:blip r:embed="rId2"/>
          <a:stretch>
            <a:fillRect/>
          </a:stretch>
        </p:blipFill>
        <p:spPr>
          <a:xfrm>
            <a:off x="838200" y="1474807"/>
            <a:ext cx="7772400" cy="5253566"/>
          </a:xfrm>
          <a:prstGeom prst="rect">
            <a:avLst/>
          </a:prstGeom>
          <a:ln w="12700">
            <a:noFill/>
          </a:ln>
          <a:effectLst>
            <a:glow rad="317500">
              <a:schemeClr val="bg1">
                <a:lumMod val="50000"/>
                <a:alpha val="3000"/>
              </a:schemeClr>
            </a:glow>
          </a:effectLst>
        </p:spPr>
      </p:pic>
      <p:sp>
        <p:nvSpPr>
          <p:cNvPr id="2" name="Title 1">
            <a:extLst>
              <a:ext uri="{FF2B5EF4-FFF2-40B4-BE49-F238E27FC236}">
                <a16:creationId xmlns:a16="http://schemas.microsoft.com/office/drawing/2014/main" id="{43A44C49-633B-97F5-FA86-1574120E7924}"/>
              </a:ext>
            </a:extLst>
          </p:cNvPr>
          <p:cNvSpPr>
            <a:spLocks noGrp="1"/>
          </p:cNvSpPr>
          <p:nvPr>
            <p:ph type="title"/>
          </p:nvPr>
        </p:nvSpPr>
        <p:spPr/>
        <p:txBody>
          <a:bodyPr/>
          <a:lstStyle/>
          <a:p>
            <a:r>
              <a:rPr lang="ru-RU" dirty="0"/>
              <a:t>Используйте чистую сессию</a:t>
            </a:r>
            <a:endParaRPr lang="en-RU" dirty="0"/>
          </a:p>
        </p:txBody>
      </p:sp>
      <p:pic>
        <p:nvPicPr>
          <p:cNvPr id="4" name="Content Placeholder 3">
            <a:extLst>
              <a:ext uri="{FF2B5EF4-FFF2-40B4-BE49-F238E27FC236}">
                <a16:creationId xmlns:a16="http://schemas.microsoft.com/office/drawing/2014/main" id="{050AA071-541B-6857-0DFC-A451018E1163}"/>
              </a:ext>
            </a:extLst>
          </p:cNvPr>
          <p:cNvPicPr>
            <a:picLocks noGrp="1" noChangeAspect="1"/>
          </p:cNvPicPr>
          <p:nvPr>
            <p:ph idx="1"/>
          </p:nvPr>
        </p:nvPicPr>
        <p:blipFill>
          <a:blip r:embed="rId3"/>
          <a:srcRect l="743" t="967" r="1453" b="583"/>
          <a:stretch/>
        </p:blipFill>
        <p:spPr>
          <a:xfrm>
            <a:off x="1186089" y="2209032"/>
            <a:ext cx="4121274" cy="4283843"/>
          </a:xfrm>
          <a:prstGeom prst="rect">
            <a:avLst/>
          </a:prstGeom>
          <a:ln w="3175">
            <a:solidFill>
              <a:schemeClr val="bg1">
                <a:lumMod val="50000"/>
              </a:schemeClr>
            </a:solidFill>
          </a:ln>
        </p:spPr>
      </p:pic>
      <p:sp>
        <p:nvSpPr>
          <p:cNvPr id="3" name="Rectangle 2">
            <a:extLst>
              <a:ext uri="{FF2B5EF4-FFF2-40B4-BE49-F238E27FC236}">
                <a16:creationId xmlns:a16="http://schemas.microsoft.com/office/drawing/2014/main" id="{ADA15FF4-9DEC-7708-3F6C-F72ACFB48D89}"/>
              </a:ext>
            </a:extLst>
          </p:cNvPr>
          <p:cNvSpPr/>
          <p:nvPr/>
        </p:nvSpPr>
        <p:spPr>
          <a:xfrm>
            <a:off x="2207535" y="3550443"/>
            <a:ext cx="2027582" cy="586408"/>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C678EDDD-8C2A-8473-CD4E-DEC6145E254F}"/>
              </a:ext>
            </a:extLst>
          </p:cNvPr>
          <p:cNvSpPr txBox="1"/>
          <p:nvPr/>
        </p:nvSpPr>
        <p:spPr>
          <a:xfrm>
            <a:off x="8818745" y="2289526"/>
            <a:ext cx="3280642" cy="1938992"/>
          </a:xfrm>
          <a:prstGeom prst="rect">
            <a:avLst/>
          </a:prstGeom>
          <a:noFill/>
        </p:spPr>
        <p:txBody>
          <a:bodyPr wrap="none" rtlCol="0">
            <a:spAutoFit/>
          </a:bodyPr>
          <a:lstStyle/>
          <a:p>
            <a:r>
              <a:rPr lang="ru-RU" sz="2400" dirty="0">
                <a:solidFill>
                  <a:srgbClr val="C00000"/>
                </a:solidFill>
              </a:rPr>
              <a:t>В директории проекта</a:t>
            </a:r>
          </a:p>
          <a:p>
            <a:r>
              <a:rPr lang="ru-RU" sz="2400" dirty="0">
                <a:solidFill>
                  <a:srgbClr val="C00000"/>
                </a:solidFill>
              </a:rPr>
              <a:t>не должно быть файла</a:t>
            </a:r>
          </a:p>
          <a:p>
            <a:endParaRPr lang="ru-RU" sz="2400" dirty="0">
              <a:solidFill>
                <a:srgbClr val="C00000"/>
              </a:solidFill>
            </a:endParaRPr>
          </a:p>
          <a:p>
            <a:pPr algn="ctr"/>
            <a:r>
              <a:rPr lang="en-US" sz="2400" dirty="0">
                <a:solidFill>
                  <a:srgbClr val="C00000"/>
                </a:solidFill>
                <a:latin typeface="Monaco" pitchFamily="2" charset="77"/>
              </a:rPr>
              <a:t>.</a:t>
            </a:r>
            <a:r>
              <a:rPr lang="en-US" sz="2400" dirty="0" err="1">
                <a:solidFill>
                  <a:srgbClr val="C00000"/>
                </a:solidFill>
                <a:latin typeface="Monaco" pitchFamily="2" charset="77"/>
              </a:rPr>
              <a:t>Rdata</a:t>
            </a:r>
            <a:endParaRPr lang="en-US" sz="2400" dirty="0">
              <a:solidFill>
                <a:srgbClr val="C00000"/>
              </a:solidFill>
              <a:latin typeface="Monaco" pitchFamily="2" charset="77"/>
            </a:endParaRPr>
          </a:p>
          <a:p>
            <a:pPr algn="ctr"/>
            <a:r>
              <a:rPr lang="en-US" sz="2400" dirty="0">
                <a:solidFill>
                  <a:srgbClr val="C00000"/>
                </a:solidFill>
              </a:rPr>
              <a:t>(</a:t>
            </a:r>
            <a:r>
              <a:rPr lang="ru-RU" sz="2400" dirty="0">
                <a:solidFill>
                  <a:srgbClr val="C00000"/>
                </a:solidFill>
              </a:rPr>
              <a:t>файл с состоянием)</a:t>
            </a:r>
            <a:endParaRPr lang="en-US" sz="2400" dirty="0">
              <a:solidFill>
                <a:srgbClr val="C00000"/>
              </a:solidFill>
            </a:endParaRPr>
          </a:p>
        </p:txBody>
      </p:sp>
      <p:cxnSp>
        <p:nvCxnSpPr>
          <p:cNvPr id="19" name="Straight Connector 18">
            <a:extLst>
              <a:ext uri="{FF2B5EF4-FFF2-40B4-BE49-F238E27FC236}">
                <a16:creationId xmlns:a16="http://schemas.microsoft.com/office/drawing/2014/main" id="{74FFCA4E-7BE4-7798-FBE7-DE8F8D88B40D}"/>
              </a:ext>
            </a:extLst>
          </p:cNvPr>
          <p:cNvCxnSpPr>
            <a:cxnSpLocks/>
          </p:cNvCxnSpPr>
          <p:nvPr/>
        </p:nvCxnSpPr>
        <p:spPr>
          <a:xfrm>
            <a:off x="6235227" y="4950903"/>
            <a:ext cx="1016000" cy="0"/>
          </a:xfrm>
          <a:prstGeom prst="line">
            <a:avLst/>
          </a:prstGeom>
          <a:ln w="38100">
            <a:solidFill>
              <a:srgbClr val="C0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7694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77E67-D959-64EA-6A79-5EF0D5E59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62256-2D03-6B08-4B54-9D636FEA130F}"/>
              </a:ext>
            </a:extLst>
          </p:cNvPr>
          <p:cNvSpPr>
            <a:spLocks noGrp="1"/>
          </p:cNvSpPr>
          <p:nvPr>
            <p:ph type="title"/>
          </p:nvPr>
        </p:nvSpPr>
        <p:spPr/>
        <p:txBody>
          <a:bodyPr/>
          <a:lstStyle/>
          <a:p>
            <a:r>
              <a:rPr lang="ru-RU" dirty="0"/>
              <a:t>Перезапускайте сессию</a:t>
            </a:r>
            <a:endParaRPr lang="en-RU" dirty="0"/>
          </a:p>
        </p:txBody>
      </p:sp>
      <p:pic>
        <p:nvPicPr>
          <p:cNvPr id="10" name="Picture 9">
            <a:extLst>
              <a:ext uri="{FF2B5EF4-FFF2-40B4-BE49-F238E27FC236}">
                <a16:creationId xmlns:a16="http://schemas.microsoft.com/office/drawing/2014/main" id="{5DE49FED-5660-6141-D4D2-89055A298DA5}"/>
              </a:ext>
            </a:extLst>
          </p:cNvPr>
          <p:cNvPicPr>
            <a:picLocks noChangeAspect="1"/>
          </p:cNvPicPr>
          <p:nvPr/>
        </p:nvPicPr>
        <p:blipFill>
          <a:blip r:embed="rId2"/>
          <a:stretch>
            <a:fillRect/>
          </a:stretch>
        </p:blipFill>
        <p:spPr>
          <a:xfrm>
            <a:off x="838200" y="1690688"/>
            <a:ext cx="5981739" cy="2972687"/>
          </a:xfrm>
          <a:prstGeom prst="rect">
            <a:avLst/>
          </a:prstGeom>
        </p:spPr>
      </p:pic>
      <p:cxnSp>
        <p:nvCxnSpPr>
          <p:cNvPr id="11" name="Straight Connector 10">
            <a:extLst>
              <a:ext uri="{FF2B5EF4-FFF2-40B4-BE49-F238E27FC236}">
                <a16:creationId xmlns:a16="http://schemas.microsoft.com/office/drawing/2014/main" id="{B3050AED-CD69-2CF1-B295-E68FFEEA4160}"/>
              </a:ext>
            </a:extLst>
          </p:cNvPr>
          <p:cNvCxnSpPr>
            <a:cxnSpLocks/>
          </p:cNvCxnSpPr>
          <p:nvPr/>
        </p:nvCxnSpPr>
        <p:spPr>
          <a:xfrm>
            <a:off x="4127027" y="3122103"/>
            <a:ext cx="1016000" cy="0"/>
          </a:xfrm>
          <a:prstGeom prst="line">
            <a:avLst/>
          </a:prstGeom>
          <a:ln w="38100">
            <a:solidFill>
              <a:srgbClr val="C0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0663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702F-B6FE-A5D2-6513-B4C8D7D9B7FA}"/>
              </a:ext>
            </a:extLst>
          </p:cNvPr>
          <p:cNvSpPr>
            <a:spLocks noGrp="1"/>
          </p:cNvSpPr>
          <p:nvPr>
            <p:ph type="title"/>
          </p:nvPr>
        </p:nvSpPr>
        <p:spPr/>
        <p:txBody>
          <a:bodyPr/>
          <a:lstStyle/>
          <a:p>
            <a:r>
              <a:rPr lang="ru-RU" dirty="0"/>
              <a:t>Не копите изменения в рабочей области</a:t>
            </a:r>
            <a:endParaRPr lang="en-RU" dirty="0"/>
          </a:p>
        </p:txBody>
      </p:sp>
      <p:pic>
        <p:nvPicPr>
          <p:cNvPr id="6" name="Picture 5">
            <a:extLst>
              <a:ext uri="{FF2B5EF4-FFF2-40B4-BE49-F238E27FC236}">
                <a16:creationId xmlns:a16="http://schemas.microsoft.com/office/drawing/2014/main" id="{12DD07E9-924E-F9E6-82D5-9390EA15305C}"/>
              </a:ext>
            </a:extLst>
          </p:cNvPr>
          <p:cNvPicPr>
            <a:picLocks noChangeAspect="1"/>
          </p:cNvPicPr>
          <p:nvPr/>
        </p:nvPicPr>
        <p:blipFill>
          <a:blip r:embed="rId3"/>
          <a:srcRect/>
          <a:stretch/>
        </p:blipFill>
        <p:spPr>
          <a:xfrm>
            <a:off x="776908" y="1775355"/>
            <a:ext cx="5388033" cy="3307289"/>
          </a:xfrm>
          <a:prstGeom prst="rect">
            <a:avLst/>
          </a:prstGeom>
          <a:effectLst>
            <a:glow rad="254000">
              <a:schemeClr val="bg1">
                <a:lumMod val="50000"/>
                <a:alpha val="5000"/>
              </a:schemeClr>
            </a:glow>
          </a:effectLst>
        </p:spPr>
      </p:pic>
      <p:cxnSp>
        <p:nvCxnSpPr>
          <p:cNvPr id="11" name="Straight Connector 10">
            <a:extLst>
              <a:ext uri="{FF2B5EF4-FFF2-40B4-BE49-F238E27FC236}">
                <a16:creationId xmlns:a16="http://schemas.microsoft.com/office/drawing/2014/main" id="{CAB11A3F-3D01-6617-4B2B-2F31DC2C5042}"/>
              </a:ext>
            </a:extLst>
          </p:cNvPr>
          <p:cNvCxnSpPr>
            <a:cxnSpLocks/>
          </p:cNvCxnSpPr>
          <p:nvPr/>
        </p:nvCxnSpPr>
        <p:spPr>
          <a:xfrm>
            <a:off x="998452" y="1972019"/>
            <a:ext cx="4928213" cy="2897436"/>
          </a:xfrm>
          <a:prstGeom prst="line">
            <a:avLst/>
          </a:prstGeom>
          <a:ln w="5715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473498F-3496-301D-9515-6DAFF2D9BBED}"/>
              </a:ext>
            </a:extLst>
          </p:cNvPr>
          <p:cNvCxnSpPr>
            <a:cxnSpLocks/>
          </p:cNvCxnSpPr>
          <p:nvPr/>
        </p:nvCxnSpPr>
        <p:spPr>
          <a:xfrm flipV="1">
            <a:off x="998452" y="2059756"/>
            <a:ext cx="4928213" cy="2809699"/>
          </a:xfrm>
          <a:prstGeom prst="line">
            <a:avLst/>
          </a:prstGeom>
          <a:ln w="57150">
            <a:solidFill>
              <a:srgbClr val="C00000"/>
            </a:solidFill>
          </a:ln>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21596294-5DFA-30F5-D71C-11CAB3BB4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614" y="2336800"/>
            <a:ext cx="5504818" cy="3099288"/>
          </a:xfrm>
          <a:prstGeom prst="roundRect">
            <a:avLst>
              <a:gd name="adj" fmla="val 1841"/>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F72603-2FF6-9B4E-5BE2-57D491B8D802}"/>
              </a:ext>
            </a:extLst>
          </p:cNvPr>
          <p:cNvSpPr txBox="1"/>
          <p:nvPr/>
        </p:nvSpPr>
        <p:spPr>
          <a:xfrm>
            <a:off x="6544883" y="4511399"/>
            <a:ext cx="5504817" cy="923330"/>
          </a:xfrm>
          <a:prstGeom prst="rect">
            <a:avLst/>
          </a:prstGeom>
          <a:noFill/>
        </p:spPr>
        <p:txBody>
          <a:bodyPr wrap="square" rtlCol="0">
            <a:spAutoFit/>
          </a:bodyPr>
          <a:lstStyle/>
          <a:p>
            <a:pPr algn="ctr"/>
            <a:r>
              <a:rPr lang="ru-RU" sz="2700" b="1" spc="50" dirty="0">
                <a:ln w="12700" cmpd="sng">
                  <a:solidFill>
                    <a:schemeClr val="tx1"/>
                  </a:solidFill>
                  <a:prstDash val="solid"/>
                </a:ln>
                <a:solidFill>
                  <a:srgbClr val="70AD47">
                    <a:tint val="1000"/>
                  </a:srgbClr>
                </a:solidFill>
                <a:effectLst/>
              </a:rPr>
              <a:t>РЕВЬЮ КОММИТА ИЗ 50 ФАЙЛОВ</a:t>
            </a:r>
          </a:p>
          <a:p>
            <a:pPr algn="ctr"/>
            <a:r>
              <a:rPr lang="ru-RU" sz="2700" b="1" spc="50" dirty="0">
                <a:ln w="12700" cmpd="sng">
                  <a:solidFill>
                    <a:schemeClr val="tx1"/>
                  </a:solidFill>
                  <a:prstDash val="solid"/>
                </a:ln>
                <a:solidFill>
                  <a:srgbClr val="70AD47">
                    <a:tint val="1000"/>
                  </a:srgbClr>
                </a:solidFill>
                <a:effectLst/>
              </a:rPr>
              <a:t>ДЛЯ ОДНОГО ГРАФИКА</a:t>
            </a:r>
            <a:endParaRPr lang="en-RU" sz="2700" b="1" spc="50" dirty="0">
              <a:ln w="12700" cmpd="sng">
                <a:solidFill>
                  <a:schemeClr val="tx1"/>
                </a:solidFill>
                <a:prstDash val="solid"/>
              </a:ln>
              <a:solidFill>
                <a:srgbClr val="70AD47">
                  <a:tint val="1000"/>
                </a:srgbClr>
              </a:solidFill>
              <a:effectLst/>
            </a:endParaRPr>
          </a:p>
        </p:txBody>
      </p:sp>
    </p:spTree>
    <p:extLst>
      <p:ext uri="{BB962C8B-B14F-4D97-AF65-F5344CB8AC3E}">
        <p14:creationId xmlns:p14="http://schemas.microsoft.com/office/powerpoint/2010/main" val="3899935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D943-8A13-B19C-FCC0-644543AEAE19}"/>
              </a:ext>
            </a:extLst>
          </p:cNvPr>
          <p:cNvSpPr>
            <a:spLocks noGrp="1"/>
          </p:cNvSpPr>
          <p:nvPr>
            <p:ph type="title"/>
          </p:nvPr>
        </p:nvSpPr>
        <p:spPr/>
        <p:txBody>
          <a:bodyPr/>
          <a:lstStyle/>
          <a:p>
            <a:r>
              <a:rPr lang="en-RU" dirty="0"/>
              <a:t>amend</a:t>
            </a:r>
            <a:r>
              <a:rPr lang="ru-RU" dirty="0"/>
              <a:t> – редактирует последний коммит</a:t>
            </a:r>
            <a:endParaRPr lang="en-RU" dirty="0"/>
          </a:p>
        </p:txBody>
      </p:sp>
      <p:pic>
        <p:nvPicPr>
          <p:cNvPr id="7" name="Content Placeholder 6">
            <a:extLst>
              <a:ext uri="{FF2B5EF4-FFF2-40B4-BE49-F238E27FC236}">
                <a16:creationId xmlns:a16="http://schemas.microsoft.com/office/drawing/2014/main" id="{96F15D14-4655-2BE1-1231-1AD99FCB6F53}"/>
              </a:ext>
            </a:extLst>
          </p:cNvPr>
          <p:cNvPicPr>
            <a:picLocks noGrp="1" noChangeAspect="1"/>
          </p:cNvPicPr>
          <p:nvPr>
            <p:ph idx="1"/>
          </p:nvPr>
        </p:nvPicPr>
        <p:blipFill>
          <a:blip r:embed="rId2"/>
          <a:stretch>
            <a:fillRect/>
          </a:stretch>
        </p:blipFill>
        <p:spPr>
          <a:xfrm>
            <a:off x="528062" y="1341465"/>
            <a:ext cx="7531439" cy="5879746"/>
          </a:xfrm>
          <a:prstGeom prst="rect">
            <a:avLst/>
          </a:prstGeom>
        </p:spPr>
      </p:pic>
      <p:sp>
        <p:nvSpPr>
          <p:cNvPr id="8" name="TextBox 7">
            <a:extLst>
              <a:ext uri="{FF2B5EF4-FFF2-40B4-BE49-F238E27FC236}">
                <a16:creationId xmlns:a16="http://schemas.microsoft.com/office/drawing/2014/main" id="{BEAD60D9-282F-D9EF-7D82-99465C546615}"/>
              </a:ext>
            </a:extLst>
          </p:cNvPr>
          <p:cNvSpPr txBox="1"/>
          <p:nvPr/>
        </p:nvSpPr>
        <p:spPr>
          <a:xfrm>
            <a:off x="7834513" y="1690688"/>
            <a:ext cx="3179075" cy="830997"/>
          </a:xfrm>
          <a:prstGeom prst="rect">
            <a:avLst/>
          </a:prstGeom>
          <a:noFill/>
        </p:spPr>
        <p:txBody>
          <a:bodyPr wrap="none" rtlCol="0">
            <a:spAutoFit/>
          </a:bodyPr>
          <a:lstStyle/>
          <a:p>
            <a:r>
              <a:rPr lang="ru-RU" sz="2400" dirty="0"/>
              <a:t>Только последний</a:t>
            </a:r>
          </a:p>
          <a:p>
            <a:r>
              <a:rPr lang="ru-RU" sz="2400" dirty="0"/>
              <a:t>Только не запушенный</a:t>
            </a:r>
            <a:endParaRPr lang="en-RU" sz="2400" dirty="0"/>
          </a:p>
        </p:txBody>
      </p:sp>
      <p:cxnSp>
        <p:nvCxnSpPr>
          <p:cNvPr id="3" name="Straight Connector 2">
            <a:extLst>
              <a:ext uri="{FF2B5EF4-FFF2-40B4-BE49-F238E27FC236}">
                <a16:creationId xmlns:a16="http://schemas.microsoft.com/office/drawing/2014/main" id="{61BDB109-286B-ED3A-752B-6D53470ABAE1}"/>
              </a:ext>
            </a:extLst>
          </p:cNvPr>
          <p:cNvCxnSpPr>
            <a:cxnSpLocks/>
          </p:cNvCxnSpPr>
          <p:nvPr/>
        </p:nvCxnSpPr>
        <p:spPr>
          <a:xfrm>
            <a:off x="4877781" y="3345045"/>
            <a:ext cx="190930" cy="470599"/>
          </a:xfrm>
          <a:prstGeom prst="line">
            <a:avLst/>
          </a:prstGeom>
          <a:ln w="38100">
            <a:solidFill>
              <a:srgbClr val="C0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2700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67E4A-D819-CC26-8E4A-FC85B41A784E}"/>
            </a:ext>
          </a:extLst>
        </p:cNvPr>
        <p:cNvGrpSpPr/>
        <p:nvPr/>
      </p:nvGrpSpPr>
      <p:grpSpPr>
        <a:xfrm>
          <a:off x="0" y="0"/>
          <a:ext cx="0" cy="0"/>
          <a:chOff x="0" y="0"/>
          <a:chExt cx="0" cy="0"/>
        </a:xfrm>
      </p:grpSpPr>
      <p:pic>
        <p:nvPicPr>
          <p:cNvPr id="6" name="Picture 2" descr="Git vs Github – Cosa sono e quali le differenze - Tech Generation">
            <a:extLst>
              <a:ext uri="{FF2B5EF4-FFF2-40B4-BE49-F238E27FC236}">
                <a16:creationId xmlns:a16="http://schemas.microsoft.com/office/drawing/2014/main" id="{4AC3AEA0-E716-A498-4B48-D5666E599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10" r="68524" b="7052"/>
          <a:stretch/>
        </p:blipFill>
        <p:spPr bwMode="auto">
          <a:xfrm>
            <a:off x="503793" y="333494"/>
            <a:ext cx="1773282"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BD72983-0C89-0812-1B73-8E326BB4F98E}"/>
              </a:ext>
            </a:extLst>
          </p:cNvPr>
          <p:cNvSpPr txBox="1"/>
          <p:nvPr/>
        </p:nvSpPr>
        <p:spPr>
          <a:xfrm>
            <a:off x="2405343" y="532705"/>
            <a:ext cx="9632380" cy="707886"/>
          </a:xfrm>
          <a:prstGeom prst="rect">
            <a:avLst/>
          </a:prstGeom>
          <a:noFill/>
        </p:spPr>
        <p:txBody>
          <a:bodyPr wrap="none" rtlCol="0">
            <a:spAutoFit/>
          </a:bodyPr>
          <a:lstStyle/>
          <a:p>
            <a:r>
              <a:rPr lang="en-RU" sz="4000" dirty="0"/>
              <a:t>Git</a:t>
            </a:r>
            <a:r>
              <a:rPr lang="ru-RU" sz="4000" dirty="0"/>
              <a:t> – программа</a:t>
            </a:r>
            <a:r>
              <a:rPr lang="en-US" sz="4000" dirty="0"/>
              <a:t> </a:t>
            </a:r>
            <a:r>
              <a:rPr lang="ru-RU" sz="4000" dirty="0"/>
              <a:t>для контроля версий</a:t>
            </a:r>
            <a:r>
              <a:rPr lang="en-US" sz="4000" dirty="0"/>
              <a:t> (VCS)</a:t>
            </a:r>
            <a:endParaRPr lang="en-RU" sz="4000" dirty="0"/>
          </a:p>
        </p:txBody>
      </p:sp>
      <p:sp>
        <p:nvSpPr>
          <p:cNvPr id="15" name="TextBox 14">
            <a:extLst>
              <a:ext uri="{FF2B5EF4-FFF2-40B4-BE49-F238E27FC236}">
                <a16:creationId xmlns:a16="http://schemas.microsoft.com/office/drawing/2014/main" id="{91B7FC6E-3D1C-F809-4B61-EED405F41B3F}"/>
              </a:ext>
            </a:extLst>
          </p:cNvPr>
          <p:cNvSpPr txBox="1"/>
          <p:nvPr/>
        </p:nvSpPr>
        <p:spPr>
          <a:xfrm>
            <a:off x="8350214" y="1248749"/>
            <a:ext cx="3687509" cy="738664"/>
          </a:xfrm>
          <a:prstGeom prst="rect">
            <a:avLst/>
          </a:prstGeom>
          <a:noFill/>
        </p:spPr>
        <p:txBody>
          <a:bodyPr wrap="square" rtlCol="0">
            <a:spAutoFit/>
          </a:bodyPr>
          <a:lstStyle/>
          <a:p>
            <a:r>
              <a:rPr lang="ru-RU" sz="1400" i="1" dirty="0"/>
              <a:t>Есть другие программы с интерфейсом</a:t>
            </a:r>
          </a:p>
          <a:p>
            <a:r>
              <a:rPr lang="ru-RU" sz="1400" i="1" dirty="0"/>
              <a:t>Но внутри тот же </a:t>
            </a:r>
            <a:r>
              <a:rPr lang="en-US" sz="1400" i="1" dirty="0"/>
              <a:t>Git</a:t>
            </a:r>
            <a:endParaRPr lang="ru-RU" sz="1400" i="1" dirty="0"/>
          </a:p>
          <a:p>
            <a:r>
              <a:rPr lang="ru-RU" sz="1400" i="1" dirty="0"/>
              <a:t>(</a:t>
            </a:r>
            <a:r>
              <a:rPr lang="en-US" sz="1400" i="1" dirty="0" err="1"/>
              <a:t>GitKraken</a:t>
            </a:r>
            <a:r>
              <a:rPr lang="en-US" sz="1400" i="1" dirty="0"/>
              <a:t> , GitHub Desktop)</a:t>
            </a:r>
            <a:endParaRPr lang="en-RU" sz="1400" i="1" dirty="0"/>
          </a:p>
        </p:txBody>
      </p:sp>
      <p:pic>
        <p:nvPicPr>
          <p:cNvPr id="25" name="Picture 2">
            <a:extLst>
              <a:ext uri="{FF2B5EF4-FFF2-40B4-BE49-F238E27FC236}">
                <a16:creationId xmlns:a16="http://schemas.microsoft.com/office/drawing/2014/main" id="{673D22B1-3A73-44E4-6166-DF23F1A3673A}"/>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788" r="2771" b="2862"/>
          <a:stretch/>
        </p:blipFill>
        <p:spPr bwMode="auto">
          <a:xfrm>
            <a:off x="2882348" y="1618081"/>
            <a:ext cx="3807799" cy="5104941"/>
          </a:xfrm>
          <a:prstGeom prst="rect">
            <a:avLst/>
          </a:prstGeom>
          <a:ln>
            <a:solidFill>
              <a:schemeClr val="bg1">
                <a:lumMod val="85000"/>
              </a:schemeClr>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907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A1E1-486C-1938-B1D2-950B3C27AC48}"/>
              </a:ext>
            </a:extLst>
          </p:cNvPr>
          <p:cNvSpPr>
            <a:spLocks noGrp="1"/>
          </p:cNvSpPr>
          <p:nvPr>
            <p:ph type="title"/>
          </p:nvPr>
        </p:nvSpPr>
        <p:spPr/>
        <p:txBody>
          <a:bodyPr/>
          <a:lstStyle/>
          <a:p>
            <a:r>
              <a:rPr lang="en-GB" dirty="0"/>
              <a:t>p</a:t>
            </a:r>
            <a:r>
              <a:rPr lang="en-RU" dirty="0"/>
              <a:t>ush rejection</a:t>
            </a:r>
          </a:p>
        </p:txBody>
      </p:sp>
      <p:pic>
        <p:nvPicPr>
          <p:cNvPr id="4" name="Content Placeholder 3">
            <a:extLst>
              <a:ext uri="{FF2B5EF4-FFF2-40B4-BE49-F238E27FC236}">
                <a16:creationId xmlns:a16="http://schemas.microsoft.com/office/drawing/2014/main" id="{CF591A46-F613-4477-3D5D-3EDD28D1C3B3}"/>
              </a:ext>
            </a:extLst>
          </p:cNvPr>
          <p:cNvPicPr>
            <a:picLocks noGrp="1" noChangeAspect="1"/>
          </p:cNvPicPr>
          <p:nvPr>
            <p:ph idx="1"/>
          </p:nvPr>
        </p:nvPicPr>
        <p:blipFill>
          <a:blip r:embed="rId2"/>
          <a:srcRect l="661" t="1537" r="1002" b="1482"/>
          <a:stretch/>
        </p:blipFill>
        <p:spPr>
          <a:xfrm>
            <a:off x="888881" y="1748221"/>
            <a:ext cx="7527851" cy="3627600"/>
          </a:xfrm>
          <a:prstGeom prst="rect">
            <a:avLst/>
          </a:prstGeom>
          <a:effectLst>
            <a:glow rad="317500">
              <a:schemeClr val="bg1">
                <a:lumMod val="50000"/>
                <a:alpha val="5000"/>
              </a:schemeClr>
            </a:glow>
          </a:effectLst>
        </p:spPr>
      </p:pic>
    </p:spTree>
    <p:extLst>
      <p:ext uri="{BB962C8B-B14F-4D97-AF65-F5344CB8AC3E}">
        <p14:creationId xmlns:p14="http://schemas.microsoft.com/office/powerpoint/2010/main" val="373461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12F7-1D96-5978-D4B2-235938B5E085}"/>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173F717B-92A2-F928-CEDA-FAD7A59F82FC}"/>
              </a:ext>
            </a:extLst>
          </p:cNvPr>
          <p:cNvSpPr>
            <a:spLocks noGrp="1"/>
          </p:cNvSpPr>
          <p:nvPr>
            <p:ph idx="1"/>
          </p:nvPr>
        </p:nvSpPr>
        <p:spPr>
          <a:xfrm>
            <a:off x="838200" y="2379223"/>
            <a:ext cx="3405188" cy="4351338"/>
          </a:xfrm>
        </p:spPr>
        <p:txBody>
          <a:bodyPr>
            <a:normAutofit/>
          </a:bodyPr>
          <a:lstStyle/>
          <a:p>
            <a:pPr marL="0" indent="0">
              <a:buNone/>
            </a:pPr>
            <a:endParaRPr lang="ru-RU" sz="1800" dirty="0">
              <a:solidFill>
                <a:schemeClr val="accent6"/>
              </a:solidFill>
              <a:latin typeface="Monaco" pitchFamily="2" charset="77"/>
            </a:endParaRPr>
          </a:p>
          <a:p>
            <a:pPr marL="0" indent="0">
              <a:buNone/>
            </a:pPr>
            <a:r>
              <a:rPr lang="en-RU" sz="1800">
                <a:solidFill>
                  <a:schemeClr val="accent6"/>
                </a:solidFill>
                <a:latin typeface="Monaco" pitchFamily="2" charset="77"/>
              </a:rPr>
              <a:t>&lt;&lt;&lt;&lt;&lt;&lt;&lt; </a:t>
            </a:r>
            <a:r>
              <a:rPr lang="en-US" sz="1800" dirty="0">
                <a:solidFill>
                  <a:schemeClr val="accent6"/>
                </a:solidFill>
                <a:latin typeface="Monaco" pitchFamily="2" charset="77"/>
              </a:rPr>
              <a:t>feature-a</a:t>
            </a:r>
          </a:p>
          <a:p>
            <a:pPr marL="0" indent="0">
              <a:buNone/>
            </a:pPr>
            <a:r>
              <a:rPr lang="ru-RU" sz="1800" dirty="0">
                <a:solidFill>
                  <a:schemeClr val="accent6"/>
                </a:solidFill>
                <a:latin typeface="Monaco" pitchFamily="2" charset="77"/>
              </a:rPr>
              <a:t>Изменения из </a:t>
            </a:r>
            <a:r>
              <a:rPr lang="en-US" sz="1800" dirty="0">
                <a:solidFill>
                  <a:schemeClr val="accent6"/>
                </a:solidFill>
                <a:latin typeface="Monaco" pitchFamily="2" charset="77"/>
              </a:rPr>
              <a:t>feature-a</a:t>
            </a:r>
          </a:p>
          <a:p>
            <a:pPr marL="0" indent="0">
              <a:buNone/>
            </a:pPr>
            <a:r>
              <a:rPr lang="en-RU" sz="1800" dirty="0">
                <a:latin typeface="Monaco" pitchFamily="2" charset="77"/>
              </a:rPr>
              <a:t>=======</a:t>
            </a:r>
            <a:endParaRPr lang="en-US" sz="1800" dirty="0">
              <a:latin typeface="Monaco" pitchFamily="2" charset="77"/>
            </a:endParaRPr>
          </a:p>
          <a:p>
            <a:pPr marL="0" indent="0">
              <a:buNone/>
            </a:pPr>
            <a:r>
              <a:rPr lang="ru-RU" sz="1800" dirty="0">
                <a:solidFill>
                  <a:schemeClr val="accent4"/>
                </a:solidFill>
                <a:latin typeface="Monaco" pitchFamily="2" charset="77"/>
              </a:rPr>
              <a:t>Изменения из </a:t>
            </a:r>
            <a:r>
              <a:rPr lang="en-US" sz="1800" dirty="0">
                <a:solidFill>
                  <a:schemeClr val="accent4"/>
                </a:solidFill>
                <a:latin typeface="Monaco" pitchFamily="2" charset="77"/>
              </a:rPr>
              <a:t>main</a:t>
            </a:r>
          </a:p>
          <a:p>
            <a:pPr marL="0" indent="0">
              <a:buNone/>
            </a:pPr>
            <a:r>
              <a:rPr lang="en-GB" sz="1800" dirty="0">
                <a:solidFill>
                  <a:schemeClr val="accent4"/>
                </a:solidFill>
                <a:latin typeface="Monaco" pitchFamily="2" charset="77"/>
              </a:rPr>
              <a:t>&gt;&gt;&gt;&gt;&gt;&gt;&gt; main</a:t>
            </a:r>
            <a:endParaRPr lang="en-RU" sz="1800" dirty="0">
              <a:solidFill>
                <a:schemeClr val="accent4"/>
              </a:solidFill>
              <a:latin typeface="Monaco" pitchFamily="2" charset="77"/>
            </a:endParaRPr>
          </a:p>
        </p:txBody>
      </p:sp>
    </p:spTree>
    <p:extLst>
      <p:ext uri="{BB962C8B-B14F-4D97-AF65-F5344CB8AC3E}">
        <p14:creationId xmlns:p14="http://schemas.microsoft.com/office/powerpoint/2010/main" val="3808262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B7B14-0157-0670-79E1-DC4BDE0AA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AF33F6-8473-2959-B4B1-2FEB06971D9D}"/>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97457383-88F9-498C-99C0-DE476CAEC642}"/>
              </a:ext>
            </a:extLst>
          </p:cNvPr>
          <p:cNvSpPr>
            <a:spLocks noGrp="1"/>
          </p:cNvSpPr>
          <p:nvPr>
            <p:ph idx="1"/>
          </p:nvPr>
        </p:nvSpPr>
        <p:spPr>
          <a:xfrm>
            <a:off x="838200" y="2379223"/>
            <a:ext cx="3405188" cy="4351338"/>
          </a:xfrm>
        </p:spPr>
        <p:txBody>
          <a:bodyPr>
            <a:normAutofit/>
          </a:bodyPr>
          <a:lstStyle/>
          <a:p>
            <a:pPr marL="0" indent="0">
              <a:buNone/>
            </a:pPr>
            <a:endParaRPr lang="ru-RU" sz="1800" dirty="0">
              <a:solidFill>
                <a:schemeClr val="accent6"/>
              </a:solidFill>
              <a:latin typeface="Monaco" pitchFamily="2" charset="77"/>
            </a:endParaRPr>
          </a:p>
          <a:p>
            <a:pPr marL="0" indent="0">
              <a:buNone/>
            </a:pPr>
            <a:r>
              <a:rPr lang="en-RU" sz="1800">
                <a:solidFill>
                  <a:schemeClr val="accent6"/>
                </a:solidFill>
                <a:latin typeface="Monaco" pitchFamily="2" charset="77"/>
              </a:rPr>
              <a:t>&lt;&lt;&lt;&lt;&lt;&lt;&lt; </a:t>
            </a:r>
            <a:r>
              <a:rPr lang="en-US" sz="1800" dirty="0">
                <a:solidFill>
                  <a:schemeClr val="accent6"/>
                </a:solidFill>
                <a:latin typeface="Monaco" pitchFamily="2" charset="77"/>
              </a:rPr>
              <a:t>feature-a</a:t>
            </a:r>
          </a:p>
          <a:p>
            <a:pPr marL="0" indent="0">
              <a:buNone/>
            </a:pPr>
            <a:r>
              <a:rPr lang="ru-RU" sz="1800" dirty="0">
                <a:solidFill>
                  <a:schemeClr val="accent6"/>
                </a:solidFill>
                <a:latin typeface="Monaco" pitchFamily="2" charset="77"/>
              </a:rPr>
              <a:t>Изменения из </a:t>
            </a:r>
            <a:r>
              <a:rPr lang="en-US" sz="1800" dirty="0">
                <a:solidFill>
                  <a:schemeClr val="accent6"/>
                </a:solidFill>
                <a:latin typeface="Monaco" pitchFamily="2" charset="77"/>
              </a:rPr>
              <a:t>feature-a</a:t>
            </a:r>
          </a:p>
          <a:p>
            <a:pPr marL="0" indent="0">
              <a:buNone/>
            </a:pPr>
            <a:r>
              <a:rPr lang="en-RU" sz="1800" dirty="0">
                <a:latin typeface="Monaco" pitchFamily="2" charset="77"/>
              </a:rPr>
              <a:t>=======</a:t>
            </a:r>
            <a:endParaRPr lang="en-US" sz="1800" dirty="0">
              <a:latin typeface="Monaco" pitchFamily="2" charset="77"/>
            </a:endParaRPr>
          </a:p>
          <a:p>
            <a:pPr marL="0" indent="0">
              <a:buNone/>
            </a:pPr>
            <a:r>
              <a:rPr lang="ru-RU" sz="1800" dirty="0">
                <a:solidFill>
                  <a:schemeClr val="accent4"/>
                </a:solidFill>
                <a:latin typeface="Monaco" pitchFamily="2" charset="77"/>
              </a:rPr>
              <a:t>Изменения из </a:t>
            </a:r>
            <a:r>
              <a:rPr lang="en-US" sz="1800" dirty="0">
                <a:solidFill>
                  <a:schemeClr val="accent4"/>
                </a:solidFill>
                <a:latin typeface="Monaco" pitchFamily="2" charset="77"/>
              </a:rPr>
              <a:t>main</a:t>
            </a:r>
          </a:p>
          <a:p>
            <a:pPr marL="0" indent="0">
              <a:buNone/>
            </a:pPr>
            <a:r>
              <a:rPr lang="en-GB" sz="1800" dirty="0">
                <a:solidFill>
                  <a:schemeClr val="accent4"/>
                </a:solidFill>
                <a:latin typeface="Monaco" pitchFamily="2" charset="77"/>
              </a:rPr>
              <a:t>&gt;&gt;&gt;&gt;&gt;&gt;&gt; main</a:t>
            </a:r>
            <a:endParaRPr lang="en-RU" sz="1800" dirty="0">
              <a:solidFill>
                <a:schemeClr val="accent4"/>
              </a:solidFill>
              <a:latin typeface="Monaco" pitchFamily="2" charset="77"/>
            </a:endParaRPr>
          </a:p>
        </p:txBody>
      </p:sp>
      <p:sp>
        <p:nvSpPr>
          <p:cNvPr id="4" name="Content Placeholder 2">
            <a:extLst>
              <a:ext uri="{FF2B5EF4-FFF2-40B4-BE49-F238E27FC236}">
                <a16:creationId xmlns:a16="http://schemas.microsoft.com/office/drawing/2014/main" id="{30D8D110-248A-BE83-1356-B445BAE00F9A}"/>
              </a:ext>
            </a:extLst>
          </p:cNvPr>
          <p:cNvSpPr txBox="1">
            <a:spLocks/>
          </p:cNvSpPr>
          <p:nvPr/>
        </p:nvSpPr>
        <p:spPr>
          <a:xfrm>
            <a:off x="6515099" y="2379223"/>
            <a:ext cx="483870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sz="1800" dirty="0">
                <a:latin typeface="Monaco" pitchFamily="2" charset="77"/>
              </a:rPr>
              <a:t>Убираем вспомогательные символы</a:t>
            </a:r>
          </a:p>
          <a:p>
            <a:pPr marL="0" indent="0">
              <a:buFont typeface="Arial" panose="020B0604020202020204" pitchFamily="34" charset="0"/>
              <a:buNone/>
            </a:pPr>
            <a:r>
              <a:rPr lang="ru-RU" sz="1800" dirty="0">
                <a:latin typeface="Monaco" pitchFamily="2" charset="77"/>
              </a:rPr>
              <a:t>Согласуем между собой</a:t>
            </a:r>
          </a:p>
          <a:p>
            <a:pPr marL="0" indent="0">
              <a:buFont typeface="Arial" panose="020B0604020202020204" pitchFamily="34" charset="0"/>
              <a:buNone/>
            </a:pPr>
            <a:endParaRPr lang="ru-RU" sz="1800" dirty="0">
              <a:latin typeface="Monaco" pitchFamily="2" charset="77"/>
            </a:endParaRPr>
          </a:p>
          <a:p>
            <a:pPr marL="0" indent="0">
              <a:buFont typeface="Arial" panose="020B0604020202020204" pitchFamily="34" charset="0"/>
              <a:buNone/>
            </a:pPr>
            <a:r>
              <a:rPr lang="ru-RU" sz="1800" dirty="0">
                <a:latin typeface="Monaco" pitchFamily="2" charset="77"/>
              </a:rPr>
              <a:t>Изменения из </a:t>
            </a:r>
            <a:r>
              <a:rPr lang="en-US" sz="1800" dirty="0">
                <a:solidFill>
                  <a:schemeClr val="accent6"/>
                </a:solidFill>
                <a:latin typeface="Monaco" pitchFamily="2" charset="77"/>
              </a:rPr>
              <a:t>feature-a</a:t>
            </a:r>
            <a:r>
              <a:rPr lang="en-US" sz="1800" dirty="0">
                <a:latin typeface="Monaco" pitchFamily="2" charset="77"/>
              </a:rPr>
              <a:t> </a:t>
            </a:r>
            <a:r>
              <a:rPr lang="ru-RU" sz="1800" dirty="0">
                <a:latin typeface="Monaco" pitchFamily="2" charset="77"/>
              </a:rPr>
              <a:t>и </a:t>
            </a:r>
            <a:r>
              <a:rPr lang="en-US" sz="1800" dirty="0">
                <a:solidFill>
                  <a:schemeClr val="accent4"/>
                </a:solidFill>
                <a:latin typeface="Monaco" pitchFamily="2" charset="77"/>
              </a:rPr>
              <a:t>main</a:t>
            </a:r>
            <a:endParaRPr lang="ru-RU" sz="1800" dirty="0">
              <a:solidFill>
                <a:schemeClr val="accent4"/>
              </a:solidFill>
              <a:latin typeface="Monaco" pitchFamily="2" charset="77"/>
            </a:endParaRPr>
          </a:p>
          <a:p>
            <a:pPr marL="0" indent="0">
              <a:buFont typeface="Arial" panose="020B0604020202020204" pitchFamily="34" charset="0"/>
              <a:buNone/>
            </a:pPr>
            <a:endParaRPr lang="ru-RU" sz="1800" dirty="0">
              <a:solidFill>
                <a:schemeClr val="accent4"/>
              </a:solidFill>
              <a:latin typeface="Monaco" pitchFamily="2" charset="77"/>
            </a:endParaRPr>
          </a:p>
          <a:p>
            <a:pPr marL="0" indent="0">
              <a:buFont typeface="Arial" panose="020B0604020202020204" pitchFamily="34" charset="0"/>
              <a:buNone/>
            </a:pPr>
            <a:r>
              <a:rPr lang="ru-RU" sz="1800" dirty="0">
                <a:latin typeface="Monaco" pitchFamily="2" charset="77"/>
              </a:rPr>
              <a:t>Чтобы был обычный запускаемый код</a:t>
            </a:r>
            <a:endParaRPr lang="en-US" sz="1800" dirty="0">
              <a:latin typeface="Monaco" pitchFamily="2" charset="77"/>
            </a:endParaRPr>
          </a:p>
        </p:txBody>
      </p:sp>
      <p:sp>
        <p:nvSpPr>
          <p:cNvPr id="5" name="Right Arrow 4">
            <a:extLst>
              <a:ext uri="{FF2B5EF4-FFF2-40B4-BE49-F238E27FC236}">
                <a16:creationId xmlns:a16="http://schemas.microsoft.com/office/drawing/2014/main" id="{3DDABC1B-B1B3-ADF0-FE61-6E56213340D2}"/>
              </a:ext>
            </a:extLst>
          </p:cNvPr>
          <p:cNvSpPr/>
          <p:nvPr/>
        </p:nvSpPr>
        <p:spPr>
          <a:xfrm>
            <a:off x="4243388" y="3429000"/>
            <a:ext cx="2097098" cy="55359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1925441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C7616-9946-C373-3082-8810738E4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72D04-727D-B478-6470-9F9F9CD86E73}"/>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5DF0A95C-C09B-3EA8-AE18-8DB55E39BEAA}"/>
              </a:ext>
            </a:extLst>
          </p:cNvPr>
          <p:cNvSpPr>
            <a:spLocks noGrp="1"/>
          </p:cNvSpPr>
          <p:nvPr>
            <p:ph idx="1"/>
          </p:nvPr>
        </p:nvSpPr>
        <p:spPr>
          <a:xfrm>
            <a:off x="838200" y="1690688"/>
            <a:ext cx="3821935" cy="4903788"/>
          </a:xfrm>
        </p:spPr>
        <p:txBody>
          <a:bodyPr>
            <a:noAutofit/>
          </a:bodyPr>
          <a:lstStyle/>
          <a:p>
            <a:pPr marL="0" indent="0">
              <a:lnSpc>
                <a:spcPct val="100000"/>
              </a:lnSpc>
              <a:spcBef>
                <a:spcPts val="400"/>
              </a:spcBef>
              <a:buNone/>
            </a:pPr>
            <a:r>
              <a:rPr lang="en-RU" sz="1800" dirty="0">
                <a:latin typeface="Monaco" pitchFamily="2" charset="77"/>
              </a:rPr>
              <a:t>```{r}</a:t>
            </a:r>
          </a:p>
          <a:p>
            <a:pPr marL="0" indent="0">
              <a:lnSpc>
                <a:spcPct val="100000"/>
              </a:lnSpc>
              <a:spcBef>
                <a:spcPts val="400"/>
              </a:spcBef>
              <a:buNone/>
            </a:pPr>
            <a:r>
              <a:rPr lang="en-GB" sz="1800" dirty="0">
                <a:latin typeface="Monaco" pitchFamily="2" charset="77"/>
              </a:rPr>
              <a:t>l</a:t>
            </a:r>
            <a:r>
              <a:rPr lang="en-RU" sz="1800" dirty="0">
                <a:latin typeface="Monaco" pitchFamily="2" charset="77"/>
              </a:rPr>
              <a:t>ibrary(tidyverse)</a:t>
            </a:r>
          </a:p>
          <a:p>
            <a:pPr marL="0" indent="0">
              <a:lnSpc>
                <a:spcPct val="100000"/>
              </a:lnSpc>
              <a:spcBef>
                <a:spcPts val="400"/>
              </a:spcBef>
              <a:buNone/>
            </a:pPr>
            <a:endParaRPr lang="en-GB" sz="1800" dirty="0">
              <a:latin typeface="Monaco" pitchFamily="2" charset="77"/>
            </a:endParaRPr>
          </a:p>
          <a:p>
            <a:pPr marL="0" indent="0">
              <a:lnSpc>
                <a:spcPct val="100000"/>
              </a:lnSpc>
              <a:spcBef>
                <a:spcPts val="400"/>
              </a:spcBef>
              <a:buNone/>
            </a:pPr>
            <a:r>
              <a:rPr lang="en-GB" sz="1800" dirty="0">
                <a:latin typeface="Monaco" pitchFamily="2" charset="77"/>
              </a:rPr>
              <a:t>s</a:t>
            </a:r>
            <a:r>
              <a:rPr lang="en-RU" sz="1800" dirty="0">
                <a:latin typeface="Monaco" pitchFamily="2" charset="77"/>
              </a:rPr>
              <a:t>ource("data.R")</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a:p>
            <a:pPr marL="0" indent="0">
              <a:lnSpc>
                <a:spcPct val="100000"/>
              </a:lnSpc>
              <a:spcBef>
                <a:spcPts val="400"/>
              </a:spcBef>
              <a:buNone/>
            </a:pPr>
            <a:r>
              <a:rPr lang="en-RU" sz="1800">
                <a:solidFill>
                  <a:schemeClr val="accent6"/>
                </a:solidFill>
                <a:latin typeface="Monaco" pitchFamily="2" charset="77"/>
              </a:rPr>
              <a:t>&lt;&lt;&lt;&lt;&lt;&lt;&lt; </a:t>
            </a:r>
            <a:r>
              <a:rPr lang="en-US" sz="1800" dirty="0">
                <a:solidFill>
                  <a:schemeClr val="accent6"/>
                </a:solidFill>
                <a:latin typeface="Monaco" pitchFamily="2" charset="77"/>
              </a:rPr>
              <a:t>advanced-plots</a:t>
            </a:r>
          </a:p>
          <a:p>
            <a:pPr marL="0" indent="0">
              <a:lnSpc>
                <a:spcPct val="100000"/>
              </a:lnSpc>
              <a:spcBef>
                <a:spcPts val="400"/>
              </a:spcBef>
              <a:buNone/>
            </a:pPr>
            <a:r>
              <a:rPr lang="en-RU" sz="1800" dirty="0">
                <a:solidFill>
                  <a:schemeClr val="accent6"/>
                </a:solidFill>
                <a:latin typeface="Monaco" pitchFamily="2" charset="77"/>
              </a:rPr>
              <a:t>```{r}</a:t>
            </a:r>
          </a:p>
          <a:p>
            <a:pPr marL="0" indent="0">
              <a:lnSpc>
                <a:spcPct val="100000"/>
              </a:lnSpc>
              <a:spcBef>
                <a:spcPts val="400"/>
              </a:spcBef>
              <a:buNone/>
            </a:pPr>
            <a:r>
              <a:rPr lang="en-US" sz="1800" dirty="0">
                <a:solidFill>
                  <a:schemeClr val="accent6"/>
                </a:solidFill>
                <a:latin typeface="Monaco" pitchFamily="2" charset="77"/>
              </a:rPr>
              <a:t>plot(density(top$x))</a:t>
            </a:r>
          </a:p>
          <a:p>
            <a:pPr marL="0" indent="0">
              <a:lnSpc>
                <a:spcPct val="100000"/>
              </a:lnSpc>
              <a:spcBef>
                <a:spcPts val="400"/>
              </a:spcBef>
              <a:buNone/>
            </a:pPr>
            <a:r>
              <a:rPr lang="en-RU" sz="1800" dirty="0">
                <a:latin typeface="Monaco" pitchFamily="2" charset="77"/>
              </a:rPr>
              <a:t>=======</a:t>
            </a:r>
            <a:endParaRPr lang="en-US" sz="1800" dirty="0">
              <a:latin typeface="Monaco" pitchFamily="2" charset="77"/>
            </a:endParaRPr>
          </a:p>
          <a:p>
            <a:pPr marL="0" indent="0">
              <a:lnSpc>
                <a:spcPct val="100000"/>
              </a:lnSpc>
              <a:spcBef>
                <a:spcPts val="400"/>
              </a:spcBef>
              <a:buNone/>
            </a:pPr>
            <a:r>
              <a:rPr lang="en-RU" sz="1800" dirty="0">
                <a:solidFill>
                  <a:schemeClr val="accent4"/>
                </a:solidFill>
                <a:latin typeface="Monaco" pitchFamily="2" charset="77"/>
              </a:rPr>
              <a:t>```{r}</a:t>
            </a:r>
          </a:p>
          <a:p>
            <a:pPr marL="0" indent="0">
              <a:lnSpc>
                <a:spcPct val="100000"/>
              </a:lnSpc>
              <a:spcBef>
                <a:spcPts val="400"/>
              </a:spcBef>
              <a:buNone/>
            </a:pPr>
            <a:r>
              <a:rPr lang="en-US" sz="1800" dirty="0">
                <a:solidFill>
                  <a:schemeClr val="accent4"/>
                </a:solidFill>
                <a:latin typeface="Monaco" pitchFamily="2" charset="77"/>
              </a:rPr>
              <a:t>ggplot(top, aes(x)) +</a:t>
            </a:r>
          </a:p>
          <a:p>
            <a:pPr marL="0" indent="0">
              <a:lnSpc>
                <a:spcPct val="100000"/>
              </a:lnSpc>
              <a:spcBef>
                <a:spcPts val="400"/>
              </a:spcBef>
              <a:buNone/>
            </a:pPr>
            <a:r>
              <a:rPr lang="en-US" sz="1800" dirty="0">
                <a:solidFill>
                  <a:schemeClr val="accent4"/>
                </a:solidFill>
                <a:latin typeface="Monaco" pitchFamily="2" charset="77"/>
              </a:rPr>
              <a:t>  geom_histogram()</a:t>
            </a:r>
          </a:p>
          <a:p>
            <a:pPr marL="0" indent="0">
              <a:lnSpc>
                <a:spcPct val="100000"/>
              </a:lnSpc>
              <a:spcBef>
                <a:spcPts val="400"/>
              </a:spcBef>
              <a:buNone/>
            </a:pPr>
            <a:r>
              <a:rPr lang="en-GB" sz="1800" dirty="0">
                <a:solidFill>
                  <a:schemeClr val="accent4"/>
                </a:solidFill>
                <a:latin typeface="Monaco" pitchFamily="2" charset="77"/>
              </a:rPr>
              <a:t>&gt;&gt;&gt;&gt;&gt;&gt;&gt; main</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p:txBody>
      </p:sp>
    </p:spTree>
    <p:extLst>
      <p:ext uri="{BB962C8B-B14F-4D97-AF65-F5344CB8AC3E}">
        <p14:creationId xmlns:p14="http://schemas.microsoft.com/office/powerpoint/2010/main" val="3281073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01449-DDC5-1683-7115-0CDD4B4A3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71372E-CE7E-B2EF-4829-EC4FE4BA9B5D}"/>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A08D9AD5-3406-BC0E-2008-55917CA86A2B}"/>
              </a:ext>
            </a:extLst>
          </p:cNvPr>
          <p:cNvSpPr>
            <a:spLocks noGrp="1"/>
          </p:cNvSpPr>
          <p:nvPr>
            <p:ph idx="1"/>
          </p:nvPr>
        </p:nvSpPr>
        <p:spPr>
          <a:xfrm>
            <a:off x="838200" y="1690688"/>
            <a:ext cx="3821935" cy="4903788"/>
          </a:xfrm>
        </p:spPr>
        <p:txBody>
          <a:bodyPr>
            <a:noAutofit/>
          </a:bodyPr>
          <a:lstStyle/>
          <a:p>
            <a:pPr marL="0" indent="0">
              <a:lnSpc>
                <a:spcPct val="100000"/>
              </a:lnSpc>
              <a:spcBef>
                <a:spcPts val="400"/>
              </a:spcBef>
              <a:buNone/>
            </a:pPr>
            <a:r>
              <a:rPr lang="en-RU" sz="1800" dirty="0">
                <a:latin typeface="Monaco" pitchFamily="2" charset="77"/>
              </a:rPr>
              <a:t>```{r}</a:t>
            </a:r>
          </a:p>
          <a:p>
            <a:pPr marL="0" indent="0">
              <a:lnSpc>
                <a:spcPct val="100000"/>
              </a:lnSpc>
              <a:spcBef>
                <a:spcPts val="400"/>
              </a:spcBef>
              <a:buNone/>
            </a:pPr>
            <a:r>
              <a:rPr lang="en-GB" sz="1800" dirty="0">
                <a:latin typeface="Monaco" pitchFamily="2" charset="77"/>
              </a:rPr>
              <a:t>l</a:t>
            </a:r>
            <a:r>
              <a:rPr lang="en-RU" sz="1800" dirty="0">
                <a:latin typeface="Monaco" pitchFamily="2" charset="77"/>
              </a:rPr>
              <a:t>ibrary(tidyverse)</a:t>
            </a:r>
          </a:p>
          <a:p>
            <a:pPr marL="0" indent="0">
              <a:lnSpc>
                <a:spcPct val="100000"/>
              </a:lnSpc>
              <a:spcBef>
                <a:spcPts val="400"/>
              </a:spcBef>
              <a:buNone/>
            </a:pPr>
            <a:endParaRPr lang="en-GB" sz="1800" dirty="0">
              <a:latin typeface="Monaco" pitchFamily="2" charset="77"/>
            </a:endParaRPr>
          </a:p>
          <a:p>
            <a:pPr marL="0" indent="0">
              <a:lnSpc>
                <a:spcPct val="100000"/>
              </a:lnSpc>
              <a:spcBef>
                <a:spcPts val="400"/>
              </a:spcBef>
              <a:buNone/>
            </a:pPr>
            <a:r>
              <a:rPr lang="en-GB" sz="1800" dirty="0">
                <a:latin typeface="Monaco" pitchFamily="2" charset="77"/>
              </a:rPr>
              <a:t>s</a:t>
            </a:r>
            <a:r>
              <a:rPr lang="en-RU" sz="1800" dirty="0">
                <a:latin typeface="Monaco" pitchFamily="2" charset="77"/>
              </a:rPr>
              <a:t>ource("data.R")</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a:p>
            <a:pPr marL="0" indent="0">
              <a:lnSpc>
                <a:spcPct val="100000"/>
              </a:lnSpc>
              <a:spcBef>
                <a:spcPts val="400"/>
              </a:spcBef>
              <a:buNone/>
            </a:pPr>
            <a:r>
              <a:rPr lang="en-RU" sz="1800">
                <a:solidFill>
                  <a:schemeClr val="accent6"/>
                </a:solidFill>
                <a:latin typeface="Monaco" pitchFamily="2" charset="77"/>
              </a:rPr>
              <a:t>&lt;&lt;&lt;&lt;&lt;&lt;&lt; </a:t>
            </a:r>
            <a:r>
              <a:rPr lang="en-US" sz="1800" dirty="0">
                <a:solidFill>
                  <a:schemeClr val="accent6"/>
                </a:solidFill>
                <a:latin typeface="Monaco" pitchFamily="2" charset="77"/>
              </a:rPr>
              <a:t>advanced-plots</a:t>
            </a:r>
          </a:p>
          <a:p>
            <a:pPr marL="0" indent="0">
              <a:lnSpc>
                <a:spcPct val="100000"/>
              </a:lnSpc>
              <a:spcBef>
                <a:spcPts val="400"/>
              </a:spcBef>
              <a:buNone/>
            </a:pPr>
            <a:r>
              <a:rPr lang="en-RU" sz="1800" dirty="0">
                <a:solidFill>
                  <a:schemeClr val="accent6"/>
                </a:solidFill>
                <a:latin typeface="Monaco" pitchFamily="2" charset="77"/>
              </a:rPr>
              <a:t>```{r}</a:t>
            </a:r>
          </a:p>
          <a:p>
            <a:pPr marL="0" indent="0">
              <a:lnSpc>
                <a:spcPct val="100000"/>
              </a:lnSpc>
              <a:spcBef>
                <a:spcPts val="400"/>
              </a:spcBef>
              <a:buNone/>
            </a:pPr>
            <a:r>
              <a:rPr lang="en-US" sz="1800" dirty="0">
                <a:solidFill>
                  <a:schemeClr val="accent6"/>
                </a:solidFill>
                <a:latin typeface="Monaco" pitchFamily="2" charset="77"/>
              </a:rPr>
              <a:t>plot(density(top$x))</a:t>
            </a:r>
          </a:p>
          <a:p>
            <a:pPr marL="0" indent="0">
              <a:lnSpc>
                <a:spcPct val="100000"/>
              </a:lnSpc>
              <a:spcBef>
                <a:spcPts val="400"/>
              </a:spcBef>
              <a:buNone/>
            </a:pPr>
            <a:r>
              <a:rPr lang="en-RU" sz="1800" dirty="0">
                <a:latin typeface="Monaco" pitchFamily="2" charset="77"/>
              </a:rPr>
              <a:t>=======</a:t>
            </a:r>
            <a:endParaRPr lang="en-US" sz="1800" dirty="0">
              <a:latin typeface="Monaco" pitchFamily="2" charset="77"/>
            </a:endParaRPr>
          </a:p>
          <a:p>
            <a:pPr marL="0" indent="0">
              <a:lnSpc>
                <a:spcPct val="100000"/>
              </a:lnSpc>
              <a:spcBef>
                <a:spcPts val="400"/>
              </a:spcBef>
              <a:buNone/>
            </a:pPr>
            <a:r>
              <a:rPr lang="en-RU" sz="1800" dirty="0">
                <a:solidFill>
                  <a:schemeClr val="accent4"/>
                </a:solidFill>
                <a:latin typeface="Monaco" pitchFamily="2" charset="77"/>
              </a:rPr>
              <a:t>```{r}</a:t>
            </a:r>
          </a:p>
          <a:p>
            <a:pPr marL="0" indent="0">
              <a:lnSpc>
                <a:spcPct val="100000"/>
              </a:lnSpc>
              <a:spcBef>
                <a:spcPts val="400"/>
              </a:spcBef>
              <a:buNone/>
            </a:pPr>
            <a:r>
              <a:rPr lang="en-US" sz="1800" dirty="0">
                <a:solidFill>
                  <a:schemeClr val="accent4"/>
                </a:solidFill>
                <a:latin typeface="Monaco" pitchFamily="2" charset="77"/>
              </a:rPr>
              <a:t>ggplot(top, aes(x)) +</a:t>
            </a:r>
          </a:p>
          <a:p>
            <a:pPr marL="0" indent="0">
              <a:lnSpc>
                <a:spcPct val="100000"/>
              </a:lnSpc>
              <a:spcBef>
                <a:spcPts val="400"/>
              </a:spcBef>
              <a:buNone/>
            </a:pPr>
            <a:r>
              <a:rPr lang="en-US" sz="1800" dirty="0">
                <a:solidFill>
                  <a:schemeClr val="accent4"/>
                </a:solidFill>
                <a:latin typeface="Monaco" pitchFamily="2" charset="77"/>
              </a:rPr>
              <a:t>  geom_histogram()</a:t>
            </a:r>
          </a:p>
          <a:p>
            <a:pPr marL="0" indent="0">
              <a:lnSpc>
                <a:spcPct val="100000"/>
              </a:lnSpc>
              <a:spcBef>
                <a:spcPts val="400"/>
              </a:spcBef>
              <a:buNone/>
            </a:pPr>
            <a:r>
              <a:rPr lang="en-GB" sz="1800" dirty="0">
                <a:solidFill>
                  <a:schemeClr val="accent4"/>
                </a:solidFill>
                <a:latin typeface="Monaco" pitchFamily="2" charset="77"/>
              </a:rPr>
              <a:t>&gt;&gt;&gt;&gt;&gt;&gt;&gt; main</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p:txBody>
      </p:sp>
      <p:sp>
        <p:nvSpPr>
          <p:cNvPr id="8" name="Content Placeholder 2">
            <a:extLst>
              <a:ext uri="{FF2B5EF4-FFF2-40B4-BE49-F238E27FC236}">
                <a16:creationId xmlns:a16="http://schemas.microsoft.com/office/drawing/2014/main" id="{7B81957E-44C1-703E-8845-7A2EC9E5EF62}"/>
              </a:ext>
            </a:extLst>
          </p:cNvPr>
          <p:cNvSpPr txBox="1">
            <a:spLocks/>
          </p:cNvSpPr>
          <p:nvPr/>
        </p:nvSpPr>
        <p:spPr>
          <a:xfrm>
            <a:off x="6634163" y="1690688"/>
            <a:ext cx="3821935" cy="4903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
              </a:spcBef>
              <a:buFont typeface="Arial" panose="020B0604020202020204" pitchFamily="34" charset="0"/>
              <a:buNone/>
            </a:pPr>
            <a:r>
              <a:rPr lang="en-RU" sz="1800">
                <a:latin typeface="Monaco" pitchFamily="2" charset="77"/>
              </a:rPr>
              <a:t>```{r}</a:t>
            </a:r>
          </a:p>
          <a:p>
            <a:pPr marL="0" indent="0">
              <a:lnSpc>
                <a:spcPct val="100000"/>
              </a:lnSpc>
              <a:spcBef>
                <a:spcPts val="400"/>
              </a:spcBef>
              <a:buFont typeface="Arial" panose="020B0604020202020204" pitchFamily="34" charset="0"/>
              <a:buNone/>
            </a:pPr>
            <a:r>
              <a:rPr lang="en-GB" sz="1800" dirty="0">
                <a:latin typeface="Monaco" pitchFamily="2" charset="77"/>
              </a:rPr>
              <a:t>l</a:t>
            </a:r>
            <a:r>
              <a:rPr lang="en-RU" sz="1800">
                <a:latin typeface="Monaco" pitchFamily="2" charset="77"/>
              </a:rPr>
              <a:t>ibrary(tidyverse)</a:t>
            </a:r>
          </a:p>
          <a:p>
            <a:pPr marL="0" indent="0">
              <a:lnSpc>
                <a:spcPct val="100000"/>
              </a:lnSpc>
              <a:spcBef>
                <a:spcPts val="400"/>
              </a:spcBef>
              <a:buFont typeface="Arial" panose="020B0604020202020204" pitchFamily="34" charset="0"/>
              <a:buNone/>
            </a:pPr>
            <a:endParaRPr lang="en-GB" sz="1800" dirty="0">
              <a:latin typeface="Monaco" pitchFamily="2" charset="77"/>
            </a:endParaRPr>
          </a:p>
          <a:p>
            <a:pPr marL="0" indent="0">
              <a:lnSpc>
                <a:spcPct val="100000"/>
              </a:lnSpc>
              <a:spcBef>
                <a:spcPts val="400"/>
              </a:spcBef>
              <a:buFont typeface="Arial" panose="020B0604020202020204" pitchFamily="34" charset="0"/>
              <a:buNone/>
            </a:pPr>
            <a:r>
              <a:rPr lang="en-GB" sz="1800" dirty="0">
                <a:latin typeface="Monaco" pitchFamily="2" charset="77"/>
              </a:rPr>
              <a:t>s</a:t>
            </a:r>
            <a:r>
              <a:rPr lang="en-RU" sz="1800">
                <a:latin typeface="Monaco" pitchFamily="2" charset="77"/>
              </a:rPr>
              <a:t>ource("data.R")</a:t>
            </a:r>
          </a:p>
          <a:p>
            <a:pPr marL="0" indent="0">
              <a:lnSpc>
                <a:spcPct val="100000"/>
              </a:lnSpc>
              <a:spcBef>
                <a:spcPts val="400"/>
              </a:spcBef>
              <a:buFont typeface="Arial" panose="020B0604020202020204" pitchFamily="34" charset="0"/>
              <a:buNone/>
            </a:pPr>
            <a:r>
              <a:rPr lang="en-RU" sz="1800">
                <a:latin typeface="Monaco" pitchFamily="2" charset="77"/>
              </a:rPr>
              <a:t>```</a:t>
            </a:r>
          </a:p>
          <a:p>
            <a:pPr marL="0" indent="0">
              <a:lnSpc>
                <a:spcPct val="100000"/>
              </a:lnSpc>
              <a:spcBef>
                <a:spcPts val="400"/>
              </a:spcBef>
              <a:buFont typeface="Arial" panose="020B0604020202020204" pitchFamily="34" charset="0"/>
              <a:buNone/>
            </a:pPr>
            <a:endParaRPr lang="en-RU" sz="1800">
              <a:latin typeface="Monaco" pitchFamily="2" charset="77"/>
            </a:endParaRPr>
          </a:p>
          <a:p>
            <a:pPr marL="0" indent="0">
              <a:lnSpc>
                <a:spcPct val="100000"/>
              </a:lnSpc>
              <a:spcBef>
                <a:spcPts val="400"/>
              </a:spcBef>
              <a:buFont typeface="Arial" panose="020B0604020202020204" pitchFamily="34" charset="0"/>
              <a:buNone/>
            </a:pPr>
            <a:r>
              <a:rPr lang="en-RU" sz="1800">
                <a:latin typeface="Monaco" pitchFamily="2" charset="77"/>
              </a:rPr>
              <a:t>```{r}</a:t>
            </a:r>
          </a:p>
          <a:p>
            <a:pPr marL="0" indent="0">
              <a:lnSpc>
                <a:spcPct val="100000"/>
              </a:lnSpc>
              <a:spcBef>
                <a:spcPts val="400"/>
              </a:spcBef>
              <a:buFont typeface="Arial" panose="020B0604020202020204" pitchFamily="34" charset="0"/>
              <a:buNone/>
            </a:pPr>
            <a:r>
              <a:rPr lang="en-US" sz="1800" dirty="0">
                <a:solidFill>
                  <a:srgbClr val="0E9ED5"/>
                </a:solidFill>
                <a:latin typeface="Monaco" pitchFamily="2" charset="77"/>
              </a:rPr>
              <a:t>ggplot(top, aes(x)) +</a:t>
            </a:r>
          </a:p>
          <a:p>
            <a:pPr marL="0" indent="0">
              <a:lnSpc>
                <a:spcPct val="100000"/>
              </a:lnSpc>
              <a:spcBef>
                <a:spcPts val="400"/>
              </a:spcBef>
              <a:buFont typeface="Arial" panose="020B0604020202020204" pitchFamily="34" charset="0"/>
              <a:buNone/>
            </a:pPr>
            <a:r>
              <a:rPr lang="en-US" sz="1800" dirty="0">
                <a:latin typeface="Monaco" pitchFamily="2" charset="77"/>
              </a:rPr>
              <a:t>  </a:t>
            </a:r>
            <a:r>
              <a:rPr lang="en-US" sz="1800" dirty="0">
                <a:solidFill>
                  <a:srgbClr val="4DA72E"/>
                </a:solidFill>
                <a:latin typeface="Monaco" pitchFamily="2" charset="77"/>
              </a:rPr>
              <a:t>geom_density()</a:t>
            </a:r>
          </a:p>
          <a:p>
            <a:pPr marL="0" indent="0">
              <a:lnSpc>
                <a:spcPct val="100000"/>
              </a:lnSpc>
              <a:spcBef>
                <a:spcPts val="400"/>
              </a:spcBef>
              <a:buFont typeface="Arial" panose="020B0604020202020204" pitchFamily="34" charset="0"/>
              <a:buNone/>
            </a:pPr>
            <a:r>
              <a:rPr lang="en-RU" sz="1800">
                <a:latin typeface="Monaco" pitchFamily="2" charset="77"/>
              </a:rPr>
              <a:t>```</a:t>
            </a:r>
          </a:p>
          <a:p>
            <a:pPr marL="0" indent="0">
              <a:lnSpc>
                <a:spcPct val="100000"/>
              </a:lnSpc>
              <a:spcBef>
                <a:spcPts val="400"/>
              </a:spcBef>
              <a:buFont typeface="Arial" panose="020B0604020202020204" pitchFamily="34" charset="0"/>
              <a:buNone/>
            </a:pPr>
            <a:endParaRPr lang="en-RU" sz="1800" dirty="0">
              <a:latin typeface="Monaco" pitchFamily="2" charset="77"/>
            </a:endParaRPr>
          </a:p>
        </p:txBody>
      </p:sp>
      <p:sp>
        <p:nvSpPr>
          <p:cNvPr id="9" name="Right Arrow 8">
            <a:extLst>
              <a:ext uri="{FF2B5EF4-FFF2-40B4-BE49-F238E27FC236}">
                <a16:creationId xmlns:a16="http://schemas.microsoft.com/office/drawing/2014/main" id="{81C55E86-2F4E-8589-C3C1-41C106883401}"/>
              </a:ext>
            </a:extLst>
          </p:cNvPr>
          <p:cNvSpPr/>
          <p:nvPr/>
        </p:nvSpPr>
        <p:spPr>
          <a:xfrm>
            <a:off x="4243388" y="3971925"/>
            <a:ext cx="2097098" cy="55359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91241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51B7D-ED7E-5384-F643-4A044FFF9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79FF1-429A-4A4D-FC3D-B332D67CA905}"/>
              </a:ext>
            </a:extLst>
          </p:cNvPr>
          <p:cNvSpPr>
            <a:spLocks noGrp="1"/>
          </p:cNvSpPr>
          <p:nvPr>
            <p:ph type="title"/>
          </p:nvPr>
        </p:nvSpPr>
        <p:spPr/>
        <p:txBody>
          <a:bodyPr/>
          <a:lstStyle/>
          <a:p>
            <a:r>
              <a:rPr lang="en-GB" dirty="0"/>
              <a:t>m</a:t>
            </a:r>
            <a:r>
              <a:rPr lang="en-RU" dirty="0"/>
              <a:t>erge conflict</a:t>
            </a:r>
          </a:p>
        </p:txBody>
      </p:sp>
      <p:sp>
        <p:nvSpPr>
          <p:cNvPr id="3" name="Content Placeholder 2">
            <a:extLst>
              <a:ext uri="{FF2B5EF4-FFF2-40B4-BE49-F238E27FC236}">
                <a16:creationId xmlns:a16="http://schemas.microsoft.com/office/drawing/2014/main" id="{EF319CB4-54C5-8DD9-A05C-337AF3FE2375}"/>
              </a:ext>
            </a:extLst>
          </p:cNvPr>
          <p:cNvSpPr>
            <a:spLocks noGrp="1"/>
          </p:cNvSpPr>
          <p:nvPr>
            <p:ph idx="1"/>
          </p:nvPr>
        </p:nvSpPr>
        <p:spPr>
          <a:xfrm>
            <a:off x="838200" y="1690688"/>
            <a:ext cx="3821935" cy="4903788"/>
          </a:xfrm>
        </p:spPr>
        <p:txBody>
          <a:bodyPr>
            <a:noAutofit/>
          </a:bodyPr>
          <a:lstStyle/>
          <a:p>
            <a:pPr marL="0" indent="0">
              <a:lnSpc>
                <a:spcPct val="100000"/>
              </a:lnSpc>
              <a:spcBef>
                <a:spcPts val="400"/>
              </a:spcBef>
              <a:buNone/>
            </a:pPr>
            <a:r>
              <a:rPr lang="en-RU" sz="1800" dirty="0">
                <a:latin typeface="Monaco" pitchFamily="2" charset="77"/>
              </a:rPr>
              <a:t>```{r}</a:t>
            </a:r>
          </a:p>
          <a:p>
            <a:pPr marL="0" indent="0">
              <a:lnSpc>
                <a:spcPct val="100000"/>
              </a:lnSpc>
              <a:spcBef>
                <a:spcPts val="400"/>
              </a:spcBef>
              <a:buNone/>
            </a:pPr>
            <a:r>
              <a:rPr lang="en-GB" sz="1800" dirty="0">
                <a:latin typeface="Monaco" pitchFamily="2" charset="77"/>
              </a:rPr>
              <a:t>l</a:t>
            </a:r>
            <a:r>
              <a:rPr lang="en-RU" sz="1800" dirty="0">
                <a:latin typeface="Monaco" pitchFamily="2" charset="77"/>
              </a:rPr>
              <a:t>ibrary(tidyverse)</a:t>
            </a:r>
          </a:p>
          <a:p>
            <a:pPr marL="0" indent="0">
              <a:lnSpc>
                <a:spcPct val="100000"/>
              </a:lnSpc>
              <a:spcBef>
                <a:spcPts val="400"/>
              </a:spcBef>
              <a:buNone/>
            </a:pPr>
            <a:endParaRPr lang="en-GB" sz="1800" dirty="0">
              <a:latin typeface="Monaco" pitchFamily="2" charset="77"/>
            </a:endParaRPr>
          </a:p>
          <a:p>
            <a:pPr marL="0" indent="0">
              <a:lnSpc>
                <a:spcPct val="100000"/>
              </a:lnSpc>
              <a:spcBef>
                <a:spcPts val="400"/>
              </a:spcBef>
              <a:buNone/>
            </a:pPr>
            <a:r>
              <a:rPr lang="en-GB" sz="1800" dirty="0">
                <a:latin typeface="Monaco" pitchFamily="2" charset="77"/>
              </a:rPr>
              <a:t>s</a:t>
            </a:r>
            <a:r>
              <a:rPr lang="en-RU" sz="1800" dirty="0">
                <a:latin typeface="Monaco" pitchFamily="2" charset="77"/>
              </a:rPr>
              <a:t>ource("data.R")</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a:p>
            <a:pPr marL="0" indent="0">
              <a:lnSpc>
                <a:spcPct val="100000"/>
              </a:lnSpc>
              <a:spcBef>
                <a:spcPts val="400"/>
              </a:spcBef>
              <a:buNone/>
            </a:pPr>
            <a:r>
              <a:rPr lang="en-RU" sz="1800">
                <a:solidFill>
                  <a:schemeClr val="accent6"/>
                </a:solidFill>
                <a:latin typeface="Monaco" pitchFamily="2" charset="77"/>
              </a:rPr>
              <a:t>&lt;&lt;&lt;&lt;&lt;&lt;&lt; </a:t>
            </a:r>
            <a:r>
              <a:rPr lang="en-US" sz="1800" dirty="0">
                <a:solidFill>
                  <a:schemeClr val="accent6"/>
                </a:solidFill>
                <a:latin typeface="Monaco" pitchFamily="2" charset="77"/>
              </a:rPr>
              <a:t>advanced-plots</a:t>
            </a:r>
          </a:p>
          <a:p>
            <a:pPr marL="0" indent="0">
              <a:lnSpc>
                <a:spcPct val="100000"/>
              </a:lnSpc>
              <a:spcBef>
                <a:spcPts val="400"/>
              </a:spcBef>
              <a:buNone/>
            </a:pPr>
            <a:r>
              <a:rPr lang="en-RU" sz="1800" dirty="0">
                <a:solidFill>
                  <a:schemeClr val="accent6"/>
                </a:solidFill>
                <a:latin typeface="Monaco" pitchFamily="2" charset="77"/>
              </a:rPr>
              <a:t>```{r}</a:t>
            </a:r>
          </a:p>
          <a:p>
            <a:pPr marL="0" indent="0">
              <a:lnSpc>
                <a:spcPct val="100000"/>
              </a:lnSpc>
              <a:spcBef>
                <a:spcPts val="400"/>
              </a:spcBef>
              <a:buNone/>
            </a:pPr>
            <a:r>
              <a:rPr lang="en-US" sz="1800" dirty="0">
                <a:solidFill>
                  <a:schemeClr val="accent6"/>
                </a:solidFill>
                <a:latin typeface="Monaco" pitchFamily="2" charset="77"/>
              </a:rPr>
              <a:t>plot(density(top$x))</a:t>
            </a:r>
          </a:p>
          <a:p>
            <a:pPr marL="0" indent="0">
              <a:lnSpc>
                <a:spcPct val="100000"/>
              </a:lnSpc>
              <a:spcBef>
                <a:spcPts val="400"/>
              </a:spcBef>
              <a:buNone/>
            </a:pPr>
            <a:r>
              <a:rPr lang="en-RU" sz="1800" dirty="0">
                <a:latin typeface="Monaco" pitchFamily="2" charset="77"/>
              </a:rPr>
              <a:t>=======</a:t>
            </a:r>
            <a:endParaRPr lang="en-US" sz="1800" dirty="0">
              <a:latin typeface="Monaco" pitchFamily="2" charset="77"/>
            </a:endParaRPr>
          </a:p>
          <a:p>
            <a:pPr marL="0" indent="0">
              <a:lnSpc>
                <a:spcPct val="100000"/>
              </a:lnSpc>
              <a:spcBef>
                <a:spcPts val="400"/>
              </a:spcBef>
              <a:buNone/>
            </a:pPr>
            <a:r>
              <a:rPr lang="en-RU" sz="1800" dirty="0">
                <a:solidFill>
                  <a:schemeClr val="accent4"/>
                </a:solidFill>
                <a:latin typeface="Monaco" pitchFamily="2" charset="77"/>
              </a:rPr>
              <a:t>```{r}</a:t>
            </a:r>
          </a:p>
          <a:p>
            <a:pPr marL="0" indent="0">
              <a:lnSpc>
                <a:spcPct val="100000"/>
              </a:lnSpc>
              <a:spcBef>
                <a:spcPts val="400"/>
              </a:spcBef>
              <a:buNone/>
            </a:pPr>
            <a:r>
              <a:rPr lang="en-US" sz="1800" dirty="0">
                <a:solidFill>
                  <a:schemeClr val="accent4"/>
                </a:solidFill>
                <a:latin typeface="Monaco" pitchFamily="2" charset="77"/>
              </a:rPr>
              <a:t>ggplot(top, aes(x)) +</a:t>
            </a:r>
          </a:p>
          <a:p>
            <a:pPr marL="0" indent="0">
              <a:lnSpc>
                <a:spcPct val="100000"/>
              </a:lnSpc>
              <a:spcBef>
                <a:spcPts val="400"/>
              </a:spcBef>
              <a:buNone/>
            </a:pPr>
            <a:r>
              <a:rPr lang="en-US" sz="1800" dirty="0">
                <a:solidFill>
                  <a:schemeClr val="accent4"/>
                </a:solidFill>
                <a:latin typeface="Monaco" pitchFamily="2" charset="77"/>
              </a:rPr>
              <a:t>  geom_histogram()</a:t>
            </a:r>
          </a:p>
          <a:p>
            <a:pPr marL="0" indent="0">
              <a:lnSpc>
                <a:spcPct val="100000"/>
              </a:lnSpc>
              <a:spcBef>
                <a:spcPts val="400"/>
              </a:spcBef>
              <a:buNone/>
            </a:pPr>
            <a:r>
              <a:rPr lang="en-GB" sz="1800" dirty="0">
                <a:solidFill>
                  <a:schemeClr val="accent4"/>
                </a:solidFill>
                <a:latin typeface="Monaco" pitchFamily="2" charset="77"/>
              </a:rPr>
              <a:t>&gt;&gt;&gt;&gt;&gt;&gt;&gt; main</a:t>
            </a:r>
          </a:p>
          <a:p>
            <a:pPr marL="0" indent="0">
              <a:lnSpc>
                <a:spcPct val="100000"/>
              </a:lnSpc>
              <a:spcBef>
                <a:spcPts val="400"/>
              </a:spcBef>
              <a:buNone/>
            </a:pPr>
            <a:r>
              <a:rPr lang="en-RU" sz="1800" dirty="0">
                <a:latin typeface="Monaco" pitchFamily="2" charset="77"/>
              </a:rPr>
              <a:t>```</a:t>
            </a:r>
          </a:p>
          <a:p>
            <a:pPr marL="0" indent="0">
              <a:lnSpc>
                <a:spcPct val="100000"/>
              </a:lnSpc>
              <a:spcBef>
                <a:spcPts val="400"/>
              </a:spcBef>
              <a:buNone/>
            </a:pPr>
            <a:endParaRPr lang="en-RU" sz="1800" dirty="0">
              <a:latin typeface="Monaco" pitchFamily="2" charset="77"/>
            </a:endParaRPr>
          </a:p>
        </p:txBody>
      </p:sp>
      <p:sp>
        <p:nvSpPr>
          <p:cNvPr id="8" name="Content Placeholder 2">
            <a:extLst>
              <a:ext uri="{FF2B5EF4-FFF2-40B4-BE49-F238E27FC236}">
                <a16:creationId xmlns:a16="http://schemas.microsoft.com/office/drawing/2014/main" id="{1F467AD9-6D00-0553-3439-3C65E9CCFF5A}"/>
              </a:ext>
            </a:extLst>
          </p:cNvPr>
          <p:cNvSpPr txBox="1">
            <a:spLocks/>
          </p:cNvSpPr>
          <p:nvPr/>
        </p:nvSpPr>
        <p:spPr>
          <a:xfrm>
            <a:off x="6634163" y="1690688"/>
            <a:ext cx="3821935" cy="4903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
              </a:spcBef>
              <a:buFont typeface="Arial" panose="020B0604020202020204" pitchFamily="34" charset="0"/>
              <a:buNone/>
            </a:pPr>
            <a:r>
              <a:rPr lang="en-RU" sz="1800">
                <a:latin typeface="Monaco" pitchFamily="2" charset="77"/>
              </a:rPr>
              <a:t>```{r}</a:t>
            </a:r>
          </a:p>
          <a:p>
            <a:pPr marL="0" indent="0">
              <a:lnSpc>
                <a:spcPct val="100000"/>
              </a:lnSpc>
              <a:spcBef>
                <a:spcPts val="400"/>
              </a:spcBef>
              <a:buFont typeface="Arial" panose="020B0604020202020204" pitchFamily="34" charset="0"/>
              <a:buNone/>
            </a:pPr>
            <a:r>
              <a:rPr lang="en-GB" sz="1800" dirty="0">
                <a:latin typeface="Monaco" pitchFamily="2" charset="77"/>
              </a:rPr>
              <a:t>l</a:t>
            </a:r>
            <a:r>
              <a:rPr lang="en-RU" sz="1800">
                <a:latin typeface="Monaco" pitchFamily="2" charset="77"/>
              </a:rPr>
              <a:t>ibrary(tidyverse)</a:t>
            </a:r>
          </a:p>
          <a:p>
            <a:pPr marL="0" indent="0">
              <a:lnSpc>
                <a:spcPct val="100000"/>
              </a:lnSpc>
              <a:spcBef>
                <a:spcPts val="400"/>
              </a:spcBef>
              <a:buFont typeface="Arial" panose="020B0604020202020204" pitchFamily="34" charset="0"/>
              <a:buNone/>
            </a:pPr>
            <a:endParaRPr lang="en-GB" sz="1800" dirty="0">
              <a:latin typeface="Monaco" pitchFamily="2" charset="77"/>
            </a:endParaRPr>
          </a:p>
          <a:p>
            <a:pPr marL="0" indent="0">
              <a:lnSpc>
                <a:spcPct val="100000"/>
              </a:lnSpc>
              <a:spcBef>
                <a:spcPts val="400"/>
              </a:spcBef>
              <a:buFont typeface="Arial" panose="020B0604020202020204" pitchFamily="34" charset="0"/>
              <a:buNone/>
            </a:pPr>
            <a:r>
              <a:rPr lang="en-GB" sz="1800" dirty="0">
                <a:latin typeface="Monaco" pitchFamily="2" charset="77"/>
              </a:rPr>
              <a:t>s</a:t>
            </a:r>
            <a:r>
              <a:rPr lang="en-RU" sz="1800">
                <a:latin typeface="Monaco" pitchFamily="2" charset="77"/>
              </a:rPr>
              <a:t>ource("data.R")</a:t>
            </a:r>
          </a:p>
          <a:p>
            <a:pPr marL="0" indent="0">
              <a:lnSpc>
                <a:spcPct val="100000"/>
              </a:lnSpc>
              <a:spcBef>
                <a:spcPts val="400"/>
              </a:spcBef>
              <a:buFont typeface="Arial" panose="020B0604020202020204" pitchFamily="34" charset="0"/>
              <a:buNone/>
            </a:pPr>
            <a:r>
              <a:rPr lang="en-RU" sz="1800">
                <a:latin typeface="Monaco" pitchFamily="2" charset="77"/>
              </a:rPr>
              <a:t>```</a:t>
            </a:r>
          </a:p>
          <a:p>
            <a:pPr marL="0" indent="0">
              <a:lnSpc>
                <a:spcPct val="100000"/>
              </a:lnSpc>
              <a:spcBef>
                <a:spcPts val="400"/>
              </a:spcBef>
              <a:buFont typeface="Arial" panose="020B0604020202020204" pitchFamily="34" charset="0"/>
              <a:buNone/>
            </a:pPr>
            <a:endParaRPr lang="en-RU" sz="1800">
              <a:latin typeface="Monaco" pitchFamily="2" charset="77"/>
            </a:endParaRPr>
          </a:p>
          <a:p>
            <a:pPr marL="0" indent="0">
              <a:lnSpc>
                <a:spcPct val="100000"/>
              </a:lnSpc>
              <a:spcBef>
                <a:spcPts val="400"/>
              </a:spcBef>
              <a:buFont typeface="Arial" panose="020B0604020202020204" pitchFamily="34" charset="0"/>
              <a:buNone/>
            </a:pPr>
            <a:r>
              <a:rPr lang="en-RU" sz="1800">
                <a:latin typeface="Monaco" pitchFamily="2" charset="77"/>
              </a:rPr>
              <a:t>```{r}</a:t>
            </a:r>
          </a:p>
          <a:p>
            <a:pPr marL="0" indent="0">
              <a:lnSpc>
                <a:spcPct val="100000"/>
              </a:lnSpc>
              <a:spcBef>
                <a:spcPts val="400"/>
              </a:spcBef>
              <a:buFont typeface="Arial" panose="020B0604020202020204" pitchFamily="34" charset="0"/>
              <a:buNone/>
            </a:pPr>
            <a:r>
              <a:rPr lang="en-US" sz="1800" dirty="0">
                <a:latin typeface="Monaco" pitchFamily="2" charset="77"/>
              </a:rPr>
              <a:t>ggplot(top, aes(x)) +</a:t>
            </a:r>
          </a:p>
          <a:p>
            <a:pPr marL="0" indent="0">
              <a:lnSpc>
                <a:spcPct val="100000"/>
              </a:lnSpc>
              <a:spcBef>
                <a:spcPts val="400"/>
              </a:spcBef>
              <a:buFont typeface="Arial" panose="020B0604020202020204" pitchFamily="34" charset="0"/>
              <a:buNone/>
            </a:pPr>
            <a:r>
              <a:rPr lang="en-US" sz="1800" dirty="0">
                <a:latin typeface="Monaco" pitchFamily="2" charset="77"/>
              </a:rPr>
              <a:t>  geom_density()</a:t>
            </a:r>
          </a:p>
          <a:p>
            <a:pPr marL="0" indent="0">
              <a:lnSpc>
                <a:spcPct val="100000"/>
              </a:lnSpc>
              <a:spcBef>
                <a:spcPts val="400"/>
              </a:spcBef>
              <a:buFont typeface="Arial" panose="020B0604020202020204" pitchFamily="34" charset="0"/>
              <a:buNone/>
            </a:pPr>
            <a:r>
              <a:rPr lang="en-RU" sz="1800">
                <a:latin typeface="Monaco" pitchFamily="2" charset="77"/>
              </a:rPr>
              <a:t>```</a:t>
            </a:r>
          </a:p>
          <a:p>
            <a:pPr marL="0" indent="0">
              <a:lnSpc>
                <a:spcPct val="100000"/>
              </a:lnSpc>
              <a:spcBef>
                <a:spcPts val="400"/>
              </a:spcBef>
              <a:buFont typeface="Arial" panose="020B0604020202020204" pitchFamily="34" charset="0"/>
              <a:buNone/>
            </a:pPr>
            <a:endParaRPr lang="en-RU" sz="1800" dirty="0">
              <a:latin typeface="Monaco" pitchFamily="2" charset="77"/>
            </a:endParaRPr>
          </a:p>
        </p:txBody>
      </p:sp>
      <p:sp>
        <p:nvSpPr>
          <p:cNvPr id="9" name="Right Arrow 8">
            <a:extLst>
              <a:ext uri="{FF2B5EF4-FFF2-40B4-BE49-F238E27FC236}">
                <a16:creationId xmlns:a16="http://schemas.microsoft.com/office/drawing/2014/main" id="{506D4B1D-154B-1AD0-0668-9ECA9E27BDEF}"/>
              </a:ext>
            </a:extLst>
          </p:cNvPr>
          <p:cNvSpPr/>
          <p:nvPr/>
        </p:nvSpPr>
        <p:spPr>
          <a:xfrm>
            <a:off x="4243388" y="3971925"/>
            <a:ext cx="2097098" cy="55359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1911825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FD1-41BE-B9B0-FE66-EE258AAAD411}"/>
              </a:ext>
            </a:extLst>
          </p:cNvPr>
          <p:cNvSpPr>
            <a:spLocks noGrp="1"/>
          </p:cNvSpPr>
          <p:nvPr>
            <p:ph type="title"/>
          </p:nvPr>
        </p:nvSpPr>
        <p:spPr/>
        <p:txBody>
          <a:bodyPr/>
          <a:lstStyle/>
          <a:p>
            <a:r>
              <a:rPr lang="en-GB" dirty="0">
                <a:latin typeface="Monaco" pitchFamily="2" charset="77"/>
              </a:rPr>
              <a:t>g</a:t>
            </a:r>
            <a:r>
              <a:rPr lang="en-RU" dirty="0">
                <a:latin typeface="Monaco" pitchFamily="2" charset="77"/>
              </a:rPr>
              <a:t>it push --force</a:t>
            </a:r>
          </a:p>
        </p:txBody>
      </p:sp>
      <p:sp>
        <p:nvSpPr>
          <p:cNvPr id="3" name="Content Placeholder 2">
            <a:extLst>
              <a:ext uri="{FF2B5EF4-FFF2-40B4-BE49-F238E27FC236}">
                <a16:creationId xmlns:a16="http://schemas.microsoft.com/office/drawing/2014/main" id="{D818BC96-DFC9-0CF9-9C70-3F4CC1A4D8BE}"/>
              </a:ext>
            </a:extLst>
          </p:cNvPr>
          <p:cNvSpPr>
            <a:spLocks noGrp="1"/>
          </p:cNvSpPr>
          <p:nvPr>
            <p:ph idx="1"/>
          </p:nvPr>
        </p:nvSpPr>
        <p:spPr/>
        <p:txBody>
          <a:bodyPr>
            <a:normAutofit/>
          </a:bodyPr>
          <a:lstStyle/>
          <a:p>
            <a:pPr marL="0" indent="0">
              <a:buNone/>
            </a:pPr>
            <a:r>
              <a:rPr lang="ru-RU" dirty="0"/>
              <a:t>Вы пытаетесь переписать чужие изменения.</a:t>
            </a:r>
          </a:p>
          <a:p>
            <a:pPr marL="0" indent="0">
              <a:buNone/>
            </a:pPr>
            <a:endParaRPr lang="ru-RU" dirty="0"/>
          </a:p>
          <a:p>
            <a:pPr marL="0" indent="0">
              <a:buNone/>
            </a:pPr>
            <a:r>
              <a:rPr lang="ru-RU" dirty="0"/>
              <a:t>Вы пытаетесь переписать</a:t>
            </a:r>
            <a:r>
              <a:rPr lang="en-US" dirty="0"/>
              <a:t> </a:t>
            </a:r>
            <a:r>
              <a:rPr lang="ru-RU" dirty="0"/>
              <a:t>свои изменения,</a:t>
            </a:r>
          </a:p>
          <a:p>
            <a:pPr marL="0" indent="0">
              <a:buNone/>
            </a:pPr>
            <a:r>
              <a:rPr lang="ru-RU" dirty="0"/>
              <a:t>но если их уже кто-то запулил –</a:t>
            </a:r>
          </a:p>
          <a:p>
            <a:pPr marL="0" indent="0">
              <a:buNone/>
            </a:pPr>
            <a:r>
              <a:rPr lang="ru-RU" dirty="0"/>
              <a:t>все сгорит </a:t>
            </a:r>
            <a:r>
              <a:rPr lang="en-US" dirty="0"/>
              <a:t>💀</a:t>
            </a:r>
          </a:p>
        </p:txBody>
      </p:sp>
      <p:pic>
        <p:nvPicPr>
          <p:cNvPr id="1026" name="Picture 2" descr="Square peg in a round hole Meme Generator - Imgflip">
            <a:extLst>
              <a:ext uri="{FF2B5EF4-FFF2-40B4-BE49-F238E27FC236}">
                <a16:creationId xmlns:a16="http://schemas.microsoft.com/office/drawing/2014/main" id="{F055E44F-7979-76D0-502A-DE29B7E7B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2813" y="1690688"/>
            <a:ext cx="2693031" cy="405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403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res - How They Start and How They Spread - FireArrest">
            <a:extLst>
              <a:ext uri="{FF2B5EF4-FFF2-40B4-BE49-F238E27FC236}">
                <a16:creationId xmlns:a16="http://schemas.microsoft.com/office/drawing/2014/main" id="{8C7769C0-8BE6-1A55-6707-4906321E1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590" y="2476442"/>
            <a:ext cx="8372820" cy="43815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EA1B44-CC1D-A22F-4E0A-47164F10C1C3}"/>
              </a:ext>
            </a:extLst>
          </p:cNvPr>
          <p:cNvSpPr>
            <a:spLocks noGrp="1"/>
          </p:cNvSpPr>
          <p:nvPr>
            <p:ph type="title"/>
          </p:nvPr>
        </p:nvSpPr>
        <p:spPr/>
        <p:txBody>
          <a:bodyPr/>
          <a:lstStyle/>
          <a:p>
            <a:r>
              <a:rPr lang="ru-RU" dirty="0"/>
              <a:t>Все сломалось</a:t>
            </a:r>
            <a:endParaRPr lang="en-RU" dirty="0"/>
          </a:p>
        </p:txBody>
      </p:sp>
      <p:sp>
        <p:nvSpPr>
          <p:cNvPr id="3" name="Content Placeholder 2">
            <a:extLst>
              <a:ext uri="{FF2B5EF4-FFF2-40B4-BE49-F238E27FC236}">
                <a16:creationId xmlns:a16="http://schemas.microsoft.com/office/drawing/2014/main" id="{0BB182F4-433F-BAF1-82A3-F96319783B8B}"/>
              </a:ext>
            </a:extLst>
          </p:cNvPr>
          <p:cNvSpPr>
            <a:spLocks noGrp="1"/>
          </p:cNvSpPr>
          <p:nvPr>
            <p:ph idx="1"/>
          </p:nvPr>
        </p:nvSpPr>
        <p:spPr/>
        <p:txBody>
          <a:bodyPr/>
          <a:lstStyle/>
          <a:p>
            <a:r>
              <a:rPr lang="ru-RU" dirty="0"/>
              <a:t>Закройте </a:t>
            </a:r>
            <a:r>
              <a:rPr lang="en-US" dirty="0"/>
              <a:t>RStudio </a:t>
            </a:r>
            <a:r>
              <a:rPr lang="ru-RU" dirty="0"/>
              <a:t>и переименуйте папку</a:t>
            </a:r>
            <a:endParaRPr lang="en-US" dirty="0"/>
          </a:p>
          <a:p>
            <a:r>
              <a:rPr lang="ru-RU" dirty="0" err="1"/>
              <a:t>Склонируйте</a:t>
            </a:r>
            <a:r>
              <a:rPr lang="ru-RU" dirty="0"/>
              <a:t> репозиторий заново</a:t>
            </a:r>
          </a:p>
          <a:p>
            <a:r>
              <a:rPr lang="ru-RU" dirty="0"/>
              <a:t>Внесите изменения из старой папки</a:t>
            </a:r>
            <a:endParaRPr lang="en-US" dirty="0"/>
          </a:p>
          <a:p>
            <a:r>
              <a:rPr lang="ru-RU" dirty="0"/>
              <a:t>Удалите старую папку</a:t>
            </a:r>
          </a:p>
        </p:txBody>
      </p:sp>
    </p:spTree>
    <p:extLst>
      <p:ext uri="{BB962C8B-B14F-4D97-AF65-F5344CB8AC3E}">
        <p14:creationId xmlns:p14="http://schemas.microsoft.com/office/powerpoint/2010/main" val="2749846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F0AB-94F3-85A9-CED7-E3D9B6F474FB}"/>
              </a:ext>
            </a:extLst>
          </p:cNvPr>
          <p:cNvSpPr>
            <a:spLocks noGrp="1"/>
          </p:cNvSpPr>
          <p:nvPr>
            <p:ph type="title"/>
          </p:nvPr>
        </p:nvSpPr>
        <p:spPr/>
        <p:txBody>
          <a:bodyPr/>
          <a:lstStyle/>
          <a:p>
            <a:r>
              <a:rPr lang="ru-RU" dirty="0"/>
              <a:t>Адрес</a:t>
            </a:r>
            <a:r>
              <a:rPr lang="en-US" dirty="0"/>
              <a:t>: </a:t>
            </a:r>
            <a:r>
              <a:rPr lang="en-RU"/>
              <a:t>https </a:t>
            </a:r>
            <a:r>
              <a:rPr lang="en-RU" dirty="0"/>
              <a:t>vs ssh</a:t>
            </a:r>
          </a:p>
        </p:txBody>
      </p:sp>
      <p:pic>
        <p:nvPicPr>
          <p:cNvPr id="7" name="Content Placeholder 6">
            <a:extLst>
              <a:ext uri="{FF2B5EF4-FFF2-40B4-BE49-F238E27FC236}">
                <a16:creationId xmlns:a16="http://schemas.microsoft.com/office/drawing/2014/main" id="{319FF9BF-4B11-B384-02E1-0CC6D0AB2B6D}"/>
              </a:ext>
            </a:extLst>
          </p:cNvPr>
          <p:cNvPicPr>
            <a:picLocks noGrp="1" noChangeAspect="1"/>
          </p:cNvPicPr>
          <p:nvPr>
            <p:ph idx="1"/>
          </p:nvPr>
        </p:nvPicPr>
        <p:blipFill>
          <a:blip r:embed="rId3"/>
          <a:srcRect l="945" t="2757" r="872"/>
          <a:stretch/>
        </p:blipFill>
        <p:spPr>
          <a:xfrm>
            <a:off x="937549" y="1794076"/>
            <a:ext cx="10324618" cy="3646753"/>
          </a:xfrm>
          <a:prstGeom prst="rect">
            <a:avLst/>
          </a:prstGeom>
          <a:effectLst>
            <a:glow rad="317500">
              <a:schemeClr val="bg1">
                <a:lumMod val="50000"/>
                <a:alpha val="3000"/>
              </a:schemeClr>
            </a:glow>
          </a:effectLst>
        </p:spPr>
      </p:pic>
      <p:sp>
        <p:nvSpPr>
          <p:cNvPr id="8" name="Rectangle 7">
            <a:extLst>
              <a:ext uri="{FF2B5EF4-FFF2-40B4-BE49-F238E27FC236}">
                <a16:creationId xmlns:a16="http://schemas.microsoft.com/office/drawing/2014/main" id="{6E947E46-4670-E6ED-B6D8-A137D8DB9C84}"/>
              </a:ext>
            </a:extLst>
          </p:cNvPr>
          <p:cNvSpPr/>
          <p:nvPr/>
        </p:nvSpPr>
        <p:spPr>
          <a:xfrm>
            <a:off x="5263250" y="3429000"/>
            <a:ext cx="1033377" cy="390646"/>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F6FEB4-4D6C-4615-EF83-EE1C09BC32E7}"/>
              </a:ext>
            </a:extLst>
          </p:cNvPr>
          <p:cNvSpPr/>
          <p:nvPr/>
        </p:nvSpPr>
        <p:spPr>
          <a:xfrm>
            <a:off x="6377651" y="3429000"/>
            <a:ext cx="810228" cy="3906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B6E763-10FF-8C75-21BD-6519A16655CD}"/>
              </a:ext>
            </a:extLst>
          </p:cNvPr>
          <p:cNvSpPr txBox="1"/>
          <p:nvPr/>
        </p:nvSpPr>
        <p:spPr>
          <a:xfrm>
            <a:off x="838200" y="5661878"/>
            <a:ext cx="9544291" cy="1143070"/>
          </a:xfrm>
          <a:prstGeom prst="rect">
            <a:avLst/>
          </a:prstGeom>
          <a:noFill/>
        </p:spPr>
        <p:txBody>
          <a:bodyPr wrap="square" rtlCol="0">
            <a:spAutoFit/>
          </a:bodyPr>
          <a:lstStyle/>
          <a:p>
            <a:pPr>
              <a:lnSpc>
                <a:spcPct val="150000"/>
              </a:lnSpc>
            </a:pPr>
            <a:r>
              <a:rPr lang="en-US" sz="2400" dirty="0">
                <a:solidFill>
                  <a:srgbClr val="C00000"/>
                </a:solidFill>
              </a:rPr>
              <a:t>HTTPS – </a:t>
            </a:r>
            <a:r>
              <a:rPr lang="ru-RU" sz="2400" dirty="0">
                <a:solidFill>
                  <a:srgbClr val="C00000"/>
                </a:solidFill>
              </a:rPr>
              <a:t>по токену (то что сгенерировали перед занятием)</a:t>
            </a:r>
            <a:endParaRPr lang="en-US" sz="2400" dirty="0">
              <a:solidFill>
                <a:srgbClr val="C00000"/>
              </a:solidFill>
            </a:endParaRPr>
          </a:p>
          <a:p>
            <a:pPr>
              <a:lnSpc>
                <a:spcPct val="150000"/>
              </a:lnSpc>
            </a:pPr>
            <a:r>
              <a:rPr lang="en-US" sz="2400" dirty="0">
                <a:solidFill>
                  <a:srgbClr val="C00000"/>
                </a:solidFill>
              </a:rPr>
              <a:t>SSH – </a:t>
            </a:r>
            <a:r>
              <a:rPr lang="ru-RU" sz="2400" dirty="0">
                <a:solidFill>
                  <a:srgbClr val="C00000"/>
                </a:solidFill>
              </a:rPr>
              <a:t>по </a:t>
            </a:r>
            <a:r>
              <a:rPr lang="en-US" sz="2400" dirty="0">
                <a:solidFill>
                  <a:srgbClr val="C00000"/>
                </a:solidFill>
              </a:rPr>
              <a:t>SSH </a:t>
            </a:r>
            <a:r>
              <a:rPr lang="ru-RU" sz="2400" dirty="0">
                <a:solidFill>
                  <a:srgbClr val="C00000"/>
                </a:solidFill>
              </a:rPr>
              <a:t>ключам (нужно генерировать)</a:t>
            </a:r>
          </a:p>
        </p:txBody>
      </p:sp>
    </p:spTree>
    <p:extLst>
      <p:ext uri="{BB962C8B-B14F-4D97-AF65-F5344CB8AC3E}">
        <p14:creationId xmlns:p14="http://schemas.microsoft.com/office/powerpoint/2010/main" val="3986477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1CE8-3C87-81B9-ABF2-CB68AC35DF17}"/>
              </a:ext>
            </a:extLst>
          </p:cNvPr>
          <p:cNvSpPr>
            <a:spLocks noGrp="1"/>
          </p:cNvSpPr>
          <p:nvPr>
            <p:ph type="title"/>
          </p:nvPr>
        </p:nvSpPr>
        <p:spPr/>
        <p:txBody>
          <a:bodyPr/>
          <a:lstStyle/>
          <a:p>
            <a:r>
              <a:rPr lang="ru-RU" dirty="0"/>
              <a:t>Клиенты</a:t>
            </a:r>
            <a:endParaRPr lang="en-RU" dirty="0"/>
          </a:p>
        </p:txBody>
      </p:sp>
      <p:sp>
        <p:nvSpPr>
          <p:cNvPr id="3" name="Content Placeholder 2">
            <a:extLst>
              <a:ext uri="{FF2B5EF4-FFF2-40B4-BE49-F238E27FC236}">
                <a16:creationId xmlns:a16="http://schemas.microsoft.com/office/drawing/2014/main" id="{F10D368C-6B70-4CB9-E26F-0DC9F6E68EA3}"/>
              </a:ext>
            </a:extLst>
          </p:cNvPr>
          <p:cNvSpPr>
            <a:spLocks noGrp="1"/>
          </p:cNvSpPr>
          <p:nvPr>
            <p:ph idx="1"/>
          </p:nvPr>
        </p:nvSpPr>
        <p:spPr/>
        <p:txBody>
          <a:bodyPr/>
          <a:lstStyle/>
          <a:p>
            <a:r>
              <a:rPr lang="en-US" dirty="0"/>
              <a:t>git (</a:t>
            </a:r>
            <a:r>
              <a:rPr lang="ru-RU" dirty="0"/>
              <a:t>терминал)</a:t>
            </a:r>
            <a:endParaRPr lang="en-US" dirty="0"/>
          </a:p>
        </p:txBody>
      </p:sp>
      <p:pic>
        <p:nvPicPr>
          <p:cNvPr id="4" name="Picture 3">
            <a:extLst>
              <a:ext uri="{FF2B5EF4-FFF2-40B4-BE49-F238E27FC236}">
                <a16:creationId xmlns:a16="http://schemas.microsoft.com/office/drawing/2014/main" id="{8D73D148-6D0B-6C93-A194-1EAA028AA648}"/>
              </a:ext>
            </a:extLst>
          </p:cNvPr>
          <p:cNvPicPr>
            <a:picLocks noChangeAspect="1"/>
          </p:cNvPicPr>
          <p:nvPr/>
        </p:nvPicPr>
        <p:blipFill>
          <a:blip r:embed="rId2"/>
          <a:stretch>
            <a:fillRect/>
          </a:stretch>
        </p:blipFill>
        <p:spPr>
          <a:xfrm>
            <a:off x="3983933" y="902481"/>
            <a:ext cx="7772400" cy="5590394"/>
          </a:xfrm>
          <a:prstGeom prst="rect">
            <a:avLst/>
          </a:prstGeom>
        </p:spPr>
      </p:pic>
    </p:spTree>
    <p:extLst>
      <p:ext uri="{BB962C8B-B14F-4D97-AF65-F5344CB8AC3E}">
        <p14:creationId xmlns:p14="http://schemas.microsoft.com/office/powerpoint/2010/main" val="2816935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A0760-8194-E89B-874A-4C078952D0FF}"/>
            </a:ext>
          </a:extLst>
        </p:cNvPr>
        <p:cNvGrpSpPr/>
        <p:nvPr/>
      </p:nvGrpSpPr>
      <p:grpSpPr>
        <a:xfrm>
          <a:off x="0" y="0"/>
          <a:ext cx="0" cy="0"/>
          <a:chOff x="0" y="0"/>
          <a:chExt cx="0" cy="0"/>
        </a:xfrm>
      </p:grpSpPr>
      <p:pic>
        <p:nvPicPr>
          <p:cNvPr id="6" name="Picture 2" descr="Git vs Github – Cosa sono e quali le differenze - Tech Generation">
            <a:extLst>
              <a:ext uri="{FF2B5EF4-FFF2-40B4-BE49-F238E27FC236}">
                <a16:creationId xmlns:a16="http://schemas.microsoft.com/office/drawing/2014/main" id="{406027C0-1AD5-C411-F088-9E7F3622F1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10" r="68524" b="7052"/>
          <a:stretch/>
        </p:blipFill>
        <p:spPr bwMode="auto">
          <a:xfrm>
            <a:off x="503793" y="333494"/>
            <a:ext cx="1773282"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25984D-FD69-DAF7-ABBD-178D6E3871E4}"/>
              </a:ext>
            </a:extLst>
          </p:cNvPr>
          <p:cNvSpPr txBox="1"/>
          <p:nvPr/>
        </p:nvSpPr>
        <p:spPr>
          <a:xfrm>
            <a:off x="2405343" y="532705"/>
            <a:ext cx="9632380" cy="707886"/>
          </a:xfrm>
          <a:prstGeom prst="rect">
            <a:avLst/>
          </a:prstGeom>
          <a:noFill/>
        </p:spPr>
        <p:txBody>
          <a:bodyPr wrap="none" rtlCol="0">
            <a:spAutoFit/>
          </a:bodyPr>
          <a:lstStyle/>
          <a:p>
            <a:r>
              <a:rPr lang="en-RU" sz="4000" dirty="0"/>
              <a:t>Git</a:t>
            </a:r>
            <a:r>
              <a:rPr lang="ru-RU" sz="4000" dirty="0"/>
              <a:t> – программа</a:t>
            </a:r>
            <a:r>
              <a:rPr lang="en-US" sz="4000" dirty="0"/>
              <a:t> </a:t>
            </a:r>
            <a:r>
              <a:rPr lang="ru-RU" sz="4000" dirty="0"/>
              <a:t>для контроля версий</a:t>
            </a:r>
            <a:r>
              <a:rPr lang="en-US" sz="4000" dirty="0"/>
              <a:t> (VCS)</a:t>
            </a:r>
            <a:endParaRPr lang="en-RU" sz="4000" dirty="0"/>
          </a:p>
        </p:txBody>
      </p:sp>
      <p:pic>
        <p:nvPicPr>
          <p:cNvPr id="18" name="Picture 17">
            <a:extLst>
              <a:ext uri="{FF2B5EF4-FFF2-40B4-BE49-F238E27FC236}">
                <a16:creationId xmlns:a16="http://schemas.microsoft.com/office/drawing/2014/main" id="{7FFCBE62-EC04-1F3A-E510-67564CCAF327}"/>
              </a:ext>
            </a:extLst>
          </p:cNvPr>
          <p:cNvPicPr>
            <a:picLocks noChangeAspect="1"/>
          </p:cNvPicPr>
          <p:nvPr/>
        </p:nvPicPr>
        <p:blipFill>
          <a:blip r:embed="rId4"/>
          <a:srcRect/>
          <a:stretch/>
        </p:blipFill>
        <p:spPr>
          <a:xfrm>
            <a:off x="503793" y="1987413"/>
            <a:ext cx="6518108" cy="4811393"/>
          </a:xfrm>
          <a:prstGeom prst="rect">
            <a:avLst/>
          </a:prstGeom>
        </p:spPr>
      </p:pic>
      <p:cxnSp>
        <p:nvCxnSpPr>
          <p:cNvPr id="2" name="Straight Arrow Connector 1">
            <a:extLst>
              <a:ext uri="{FF2B5EF4-FFF2-40B4-BE49-F238E27FC236}">
                <a16:creationId xmlns:a16="http://schemas.microsoft.com/office/drawing/2014/main" id="{EAC19556-25B7-F024-F0B5-015BA482BA14}"/>
              </a:ext>
            </a:extLst>
          </p:cNvPr>
          <p:cNvCxnSpPr>
            <a:cxnSpLocks/>
          </p:cNvCxnSpPr>
          <p:nvPr/>
        </p:nvCxnSpPr>
        <p:spPr>
          <a:xfrm flipH="1">
            <a:off x="6857065" y="3429000"/>
            <a:ext cx="91440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CF17C62-4BA3-6A24-C58C-AE4B26908328}"/>
              </a:ext>
            </a:extLst>
          </p:cNvPr>
          <p:cNvSpPr txBox="1"/>
          <p:nvPr/>
        </p:nvSpPr>
        <p:spPr>
          <a:xfrm>
            <a:off x="7895400" y="3167390"/>
            <a:ext cx="4148956" cy="523220"/>
          </a:xfrm>
          <a:prstGeom prst="rect">
            <a:avLst/>
          </a:prstGeom>
          <a:noFill/>
        </p:spPr>
        <p:txBody>
          <a:bodyPr wrap="none" rtlCol="0">
            <a:spAutoFit/>
          </a:bodyPr>
          <a:lstStyle/>
          <a:p>
            <a:r>
              <a:rPr lang="ru-RU" sz="2800" dirty="0"/>
              <a:t>Репозиторий</a:t>
            </a:r>
            <a:r>
              <a:rPr lang="en-US" sz="2800" dirty="0"/>
              <a:t> (</a:t>
            </a:r>
            <a:r>
              <a:rPr lang="ru-RU" sz="2800" dirty="0"/>
              <a:t>локальный)</a:t>
            </a:r>
            <a:endParaRPr lang="en-RU" sz="2800" dirty="0"/>
          </a:p>
        </p:txBody>
      </p:sp>
      <p:sp>
        <p:nvSpPr>
          <p:cNvPr id="4" name="TextBox 3">
            <a:extLst>
              <a:ext uri="{FF2B5EF4-FFF2-40B4-BE49-F238E27FC236}">
                <a16:creationId xmlns:a16="http://schemas.microsoft.com/office/drawing/2014/main" id="{87E6BC41-48E0-2A86-AF5F-56C02062E07C}"/>
              </a:ext>
            </a:extLst>
          </p:cNvPr>
          <p:cNvSpPr txBox="1"/>
          <p:nvPr/>
        </p:nvSpPr>
        <p:spPr>
          <a:xfrm>
            <a:off x="8350214" y="1248749"/>
            <a:ext cx="3687509" cy="738664"/>
          </a:xfrm>
          <a:prstGeom prst="rect">
            <a:avLst/>
          </a:prstGeom>
          <a:noFill/>
        </p:spPr>
        <p:txBody>
          <a:bodyPr wrap="square" rtlCol="0">
            <a:spAutoFit/>
          </a:bodyPr>
          <a:lstStyle/>
          <a:p>
            <a:r>
              <a:rPr lang="ru-RU" sz="1400" i="1" dirty="0"/>
              <a:t>Есть другие программы с интерфейсом</a:t>
            </a:r>
          </a:p>
          <a:p>
            <a:r>
              <a:rPr lang="ru-RU" sz="1400" i="1" dirty="0"/>
              <a:t>Но внутри тот же </a:t>
            </a:r>
            <a:r>
              <a:rPr lang="en-US" sz="1400" i="1" dirty="0"/>
              <a:t>Git</a:t>
            </a:r>
            <a:endParaRPr lang="ru-RU" sz="1400" i="1" dirty="0"/>
          </a:p>
          <a:p>
            <a:r>
              <a:rPr lang="ru-RU" sz="1400" i="1" dirty="0"/>
              <a:t>(</a:t>
            </a:r>
            <a:r>
              <a:rPr lang="en-US" sz="1400" i="1" dirty="0" err="1"/>
              <a:t>GitKraken</a:t>
            </a:r>
            <a:r>
              <a:rPr lang="en-US" sz="1400" i="1" dirty="0"/>
              <a:t> , GitHub Desktop)</a:t>
            </a:r>
            <a:endParaRPr lang="en-RU" sz="1400" i="1" dirty="0"/>
          </a:p>
        </p:txBody>
      </p:sp>
    </p:spTree>
    <p:extLst>
      <p:ext uri="{BB962C8B-B14F-4D97-AF65-F5344CB8AC3E}">
        <p14:creationId xmlns:p14="http://schemas.microsoft.com/office/powerpoint/2010/main" val="33775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5E1AD-0FC2-77E8-04F3-BEEB9D58F0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6430C-C9F5-DDD8-FF4E-310960B5006E}"/>
              </a:ext>
            </a:extLst>
          </p:cNvPr>
          <p:cNvSpPr>
            <a:spLocks noGrp="1"/>
          </p:cNvSpPr>
          <p:nvPr>
            <p:ph type="title"/>
          </p:nvPr>
        </p:nvSpPr>
        <p:spPr/>
        <p:txBody>
          <a:bodyPr/>
          <a:lstStyle/>
          <a:p>
            <a:r>
              <a:rPr lang="ru-RU" dirty="0"/>
              <a:t>Клиенты</a:t>
            </a:r>
            <a:endParaRPr lang="en-RU" dirty="0"/>
          </a:p>
        </p:txBody>
      </p:sp>
      <p:sp>
        <p:nvSpPr>
          <p:cNvPr id="3" name="Content Placeholder 2">
            <a:extLst>
              <a:ext uri="{FF2B5EF4-FFF2-40B4-BE49-F238E27FC236}">
                <a16:creationId xmlns:a16="http://schemas.microsoft.com/office/drawing/2014/main" id="{89C0C008-BD21-05D1-5884-AF8F89C7C3AE}"/>
              </a:ext>
            </a:extLst>
          </p:cNvPr>
          <p:cNvSpPr>
            <a:spLocks noGrp="1"/>
          </p:cNvSpPr>
          <p:nvPr>
            <p:ph idx="1"/>
          </p:nvPr>
        </p:nvSpPr>
        <p:spPr/>
        <p:txBody>
          <a:bodyPr/>
          <a:lstStyle/>
          <a:p>
            <a:r>
              <a:rPr lang="en-US" dirty="0"/>
              <a:t>git (</a:t>
            </a:r>
            <a:r>
              <a:rPr lang="ru-RU" dirty="0"/>
              <a:t>терминал)</a:t>
            </a:r>
            <a:endParaRPr lang="en-US" dirty="0"/>
          </a:p>
          <a:p>
            <a:r>
              <a:rPr lang="en-US" dirty="0"/>
              <a:t>RStudio</a:t>
            </a:r>
            <a:endParaRPr lang="en-RU" dirty="0"/>
          </a:p>
        </p:txBody>
      </p:sp>
      <p:pic>
        <p:nvPicPr>
          <p:cNvPr id="4" name="Picture 3">
            <a:extLst>
              <a:ext uri="{FF2B5EF4-FFF2-40B4-BE49-F238E27FC236}">
                <a16:creationId xmlns:a16="http://schemas.microsoft.com/office/drawing/2014/main" id="{064EB943-059E-045C-127E-FF4E6C0F8A54}"/>
              </a:ext>
            </a:extLst>
          </p:cNvPr>
          <p:cNvPicPr>
            <a:picLocks noChangeAspect="1"/>
          </p:cNvPicPr>
          <p:nvPr/>
        </p:nvPicPr>
        <p:blipFill>
          <a:blip r:embed="rId2"/>
          <a:stretch>
            <a:fillRect/>
          </a:stretch>
        </p:blipFill>
        <p:spPr>
          <a:xfrm>
            <a:off x="4481022" y="681037"/>
            <a:ext cx="6872778" cy="6254722"/>
          </a:xfrm>
          <a:prstGeom prst="rect">
            <a:avLst/>
          </a:prstGeom>
        </p:spPr>
      </p:pic>
    </p:spTree>
    <p:extLst>
      <p:ext uri="{BB962C8B-B14F-4D97-AF65-F5344CB8AC3E}">
        <p14:creationId xmlns:p14="http://schemas.microsoft.com/office/powerpoint/2010/main" val="2542026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28C8-2791-6C7D-E429-25F4D0923D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A1F8C-C662-F0F1-EFB7-0E2B959904E6}"/>
              </a:ext>
            </a:extLst>
          </p:cNvPr>
          <p:cNvSpPr>
            <a:spLocks noGrp="1"/>
          </p:cNvSpPr>
          <p:nvPr>
            <p:ph type="title"/>
          </p:nvPr>
        </p:nvSpPr>
        <p:spPr/>
        <p:txBody>
          <a:bodyPr/>
          <a:lstStyle/>
          <a:p>
            <a:r>
              <a:rPr lang="ru-RU" dirty="0"/>
              <a:t>Клиенты</a:t>
            </a:r>
            <a:endParaRPr lang="en-RU" dirty="0"/>
          </a:p>
        </p:txBody>
      </p:sp>
      <p:sp>
        <p:nvSpPr>
          <p:cNvPr id="3" name="Content Placeholder 2">
            <a:extLst>
              <a:ext uri="{FF2B5EF4-FFF2-40B4-BE49-F238E27FC236}">
                <a16:creationId xmlns:a16="http://schemas.microsoft.com/office/drawing/2014/main" id="{36D7C937-AAB7-6881-345C-22F7F8D1086D}"/>
              </a:ext>
            </a:extLst>
          </p:cNvPr>
          <p:cNvSpPr>
            <a:spLocks noGrp="1"/>
          </p:cNvSpPr>
          <p:nvPr>
            <p:ph idx="1"/>
          </p:nvPr>
        </p:nvSpPr>
        <p:spPr/>
        <p:txBody>
          <a:bodyPr/>
          <a:lstStyle/>
          <a:p>
            <a:r>
              <a:rPr lang="en-US" dirty="0"/>
              <a:t>git (</a:t>
            </a:r>
            <a:r>
              <a:rPr lang="ru-RU" dirty="0"/>
              <a:t>терминал)</a:t>
            </a:r>
            <a:endParaRPr lang="en-US" dirty="0"/>
          </a:p>
          <a:p>
            <a:r>
              <a:rPr lang="en-US" dirty="0"/>
              <a:t>RStudio</a:t>
            </a:r>
            <a:endParaRPr lang="en-RU" dirty="0"/>
          </a:p>
          <a:p>
            <a:r>
              <a:rPr lang="en-RU" dirty="0"/>
              <a:t>GitKraken</a:t>
            </a:r>
          </a:p>
        </p:txBody>
      </p:sp>
      <p:pic>
        <p:nvPicPr>
          <p:cNvPr id="5" name="Picture 4">
            <a:extLst>
              <a:ext uri="{FF2B5EF4-FFF2-40B4-BE49-F238E27FC236}">
                <a16:creationId xmlns:a16="http://schemas.microsoft.com/office/drawing/2014/main" id="{350D0C87-A039-492E-C3EA-09607BDD5B86}"/>
              </a:ext>
            </a:extLst>
          </p:cNvPr>
          <p:cNvPicPr>
            <a:picLocks noChangeAspect="1"/>
          </p:cNvPicPr>
          <p:nvPr/>
        </p:nvPicPr>
        <p:blipFill>
          <a:blip r:embed="rId2"/>
          <a:stretch>
            <a:fillRect/>
          </a:stretch>
        </p:blipFill>
        <p:spPr>
          <a:xfrm>
            <a:off x="3742980" y="822954"/>
            <a:ext cx="8305800" cy="6158375"/>
          </a:xfrm>
          <a:prstGeom prst="rect">
            <a:avLst/>
          </a:prstGeom>
        </p:spPr>
      </p:pic>
    </p:spTree>
    <p:extLst>
      <p:ext uri="{BB962C8B-B14F-4D97-AF65-F5344CB8AC3E}">
        <p14:creationId xmlns:p14="http://schemas.microsoft.com/office/powerpoint/2010/main" val="2826504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EFA10-A66F-AC97-406A-AE204F1C1D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B7FCE-DAD2-A4D1-5193-574A02ED6805}"/>
              </a:ext>
            </a:extLst>
          </p:cNvPr>
          <p:cNvSpPr>
            <a:spLocks noGrp="1"/>
          </p:cNvSpPr>
          <p:nvPr>
            <p:ph type="title"/>
          </p:nvPr>
        </p:nvSpPr>
        <p:spPr/>
        <p:txBody>
          <a:bodyPr/>
          <a:lstStyle/>
          <a:p>
            <a:r>
              <a:rPr lang="ru-RU" dirty="0"/>
              <a:t>Клиенты</a:t>
            </a:r>
            <a:endParaRPr lang="en-RU" dirty="0"/>
          </a:p>
        </p:txBody>
      </p:sp>
      <p:sp>
        <p:nvSpPr>
          <p:cNvPr id="3" name="Content Placeholder 2">
            <a:extLst>
              <a:ext uri="{FF2B5EF4-FFF2-40B4-BE49-F238E27FC236}">
                <a16:creationId xmlns:a16="http://schemas.microsoft.com/office/drawing/2014/main" id="{FBB5486C-2654-C44B-CAA2-91A88AF03F80}"/>
              </a:ext>
            </a:extLst>
          </p:cNvPr>
          <p:cNvSpPr>
            <a:spLocks noGrp="1"/>
          </p:cNvSpPr>
          <p:nvPr>
            <p:ph idx="1"/>
          </p:nvPr>
        </p:nvSpPr>
        <p:spPr/>
        <p:txBody>
          <a:bodyPr/>
          <a:lstStyle/>
          <a:p>
            <a:r>
              <a:rPr lang="en-US" dirty="0"/>
              <a:t>git (</a:t>
            </a:r>
            <a:r>
              <a:rPr lang="ru-RU" dirty="0"/>
              <a:t>терминал)</a:t>
            </a:r>
            <a:endParaRPr lang="en-US" dirty="0"/>
          </a:p>
          <a:p>
            <a:r>
              <a:rPr lang="en-US" dirty="0"/>
              <a:t>RStudio</a:t>
            </a:r>
            <a:endParaRPr lang="en-RU" dirty="0"/>
          </a:p>
          <a:p>
            <a:r>
              <a:rPr lang="en-RU" dirty="0"/>
              <a:t>GitKraken</a:t>
            </a:r>
          </a:p>
          <a:p>
            <a:r>
              <a:rPr lang="en-RU" dirty="0"/>
              <a:t>GitHub Desktop</a:t>
            </a:r>
          </a:p>
        </p:txBody>
      </p:sp>
      <p:pic>
        <p:nvPicPr>
          <p:cNvPr id="5" name="Picture 4">
            <a:extLst>
              <a:ext uri="{FF2B5EF4-FFF2-40B4-BE49-F238E27FC236}">
                <a16:creationId xmlns:a16="http://schemas.microsoft.com/office/drawing/2014/main" id="{0FABB3A6-D21F-4EE6-96BA-5541E202088F}"/>
              </a:ext>
            </a:extLst>
          </p:cNvPr>
          <p:cNvPicPr>
            <a:picLocks noChangeAspect="1"/>
          </p:cNvPicPr>
          <p:nvPr/>
        </p:nvPicPr>
        <p:blipFill>
          <a:blip r:embed="rId2"/>
          <a:srcRect/>
          <a:stretch/>
        </p:blipFill>
        <p:spPr>
          <a:xfrm>
            <a:off x="3742980" y="911434"/>
            <a:ext cx="8305800" cy="5981415"/>
          </a:xfrm>
          <a:prstGeom prst="rect">
            <a:avLst/>
          </a:prstGeom>
        </p:spPr>
      </p:pic>
    </p:spTree>
    <p:extLst>
      <p:ext uri="{BB962C8B-B14F-4D97-AF65-F5344CB8AC3E}">
        <p14:creationId xmlns:p14="http://schemas.microsoft.com/office/powerpoint/2010/main" val="900318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A29EC-CE8B-8355-6C31-01E45E80FB23}"/>
              </a:ext>
            </a:extLst>
          </p:cNvPr>
          <p:cNvSpPr>
            <a:spLocks noGrp="1"/>
          </p:cNvSpPr>
          <p:nvPr>
            <p:ph type="title"/>
          </p:nvPr>
        </p:nvSpPr>
        <p:spPr/>
        <p:txBody>
          <a:bodyPr/>
          <a:lstStyle/>
          <a:p>
            <a:r>
              <a:rPr lang="ru-RU" dirty="0"/>
              <a:t>Структура репозитория</a:t>
            </a:r>
            <a:endParaRPr lang="en-RU" dirty="0"/>
          </a:p>
        </p:txBody>
      </p:sp>
      <p:sp>
        <p:nvSpPr>
          <p:cNvPr id="3" name="Content Placeholder 2">
            <a:extLst>
              <a:ext uri="{FF2B5EF4-FFF2-40B4-BE49-F238E27FC236}">
                <a16:creationId xmlns:a16="http://schemas.microsoft.com/office/drawing/2014/main" id="{29C99E7B-80DA-6AFC-E994-8420FF877179}"/>
              </a:ext>
            </a:extLst>
          </p:cNvPr>
          <p:cNvSpPr>
            <a:spLocks noGrp="1"/>
          </p:cNvSpPr>
          <p:nvPr>
            <p:ph idx="1"/>
          </p:nvPr>
        </p:nvSpPr>
        <p:spPr>
          <a:xfrm>
            <a:off x="838200" y="2429821"/>
            <a:ext cx="5470003" cy="3747142"/>
          </a:xfrm>
        </p:spPr>
        <p:txBody>
          <a:bodyPr/>
          <a:lstStyle/>
          <a:p>
            <a:r>
              <a:rPr lang="en-RU" dirty="0"/>
              <a:t>data/surgery.csv</a:t>
            </a:r>
          </a:p>
          <a:p>
            <a:r>
              <a:rPr lang="en-RU" dirty="0"/>
              <a:t>data.R</a:t>
            </a:r>
          </a:p>
          <a:p>
            <a:r>
              <a:rPr lang="en-RU" dirty="0"/>
              <a:t>01-EDA.Rmd	</a:t>
            </a:r>
            <a:r>
              <a:rPr lang="en-RU" dirty="0">
                <a:solidFill>
                  <a:schemeClr val="bg1">
                    <a:lumMod val="75000"/>
                  </a:schemeClr>
                </a:solidFill>
              </a:rPr>
              <a:t>(01-EDA.html)</a:t>
            </a:r>
          </a:p>
          <a:p>
            <a:r>
              <a:rPr lang="en-RU" dirty="0"/>
              <a:t>02-plot.Rmd	</a:t>
            </a:r>
            <a:r>
              <a:rPr lang="en-RU" dirty="0">
                <a:solidFill>
                  <a:schemeClr val="bg1">
                    <a:lumMod val="75000"/>
                  </a:schemeClr>
                </a:solidFill>
              </a:rPr>
              <a:t>(02-plot.html)</a:t>
            </a:r>
          </a:p>
          <a:p>
            <a:r>
              <a:rPr lang="en-RU" dirty="0"/>
              <a:t>03-model.Rmd	</a:t>
            </a:r>
            <a:r>
              <a:rPr lang="en-RU" dirty="0">
                <a:solidFill>
                  <a:schemeClr val="bg1">
                    <a:lumMod val="75000"/>
                  </a:schemeClr>
                </a:solidFill>
              </a:rPr>
              <a:t>(03-model.html)</a:t>
            </a:r>
          </a:p>
          <a:p>
            <a:r>
              <a:rPr lang="en-RU" dirty="0"/>
              <a:t>README</a:t>
            </a:r>
            <a:r>
              <a:rPr lang="en-RU"/>
              <a:t>.md</a:t>
            </a:r>
            <a:endParaRPr lang="en-RU" dirty="0"/>
          </a:p>
        </p:txBody>
      </p:sp>
      <p:cxnSp>
        <p:nvCxnSpPr>
          <p:cNvPr id="4" name="Straight Connector 3">
            <a:extLst>
              <a:ext uri="{FF2B5EF4-FFF2-40B4-BE49-F238E27FC236}">
                <a16:creationId xmlns:a16="http://schemas.microsoft.com/office/drawing/2014/main" id="{735BA49F-8C8A-F0A6-61BE-5E81F61E7EAA}"/>
              </a:ext>
            </a:extLst>
          </p:cNvPr>
          <p:cNvCxnSpPr>
            <a:cxnSpLocks/>
            <a:endCxn id="7" idx="1"/>
          </p:cNvCxnSpPr>
          <p:nvPr/>
        </p:nvCxnSpPr>
        <p:spPr>
          <a:xfrm flipV="1">
            <a:off x="3692324" y="1829539"/>
            <a:ext cx="3229337" cy="803681"/>
          </a:xfrm>
          <a:prstGeom prst="line">
            <a:avLst/>
          </a:prstGeom>
          <a:ln w="28575">
            <a:solidFill>
              <a:srgbClr val="C0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D00C720-E741-4FB5-7F3D-7A22D8CBCDFA}"/>
              </a:ext>
            </a:extLst>
          </p:cNvPr>
          <p:cNvSpPr txBox="1"/>
          <p:nvPr/>
        </p:nvSpPr>
        <p:spPr>
          <a:xfrm>
            <a:off x="6921661" y="1414040"/>
            <a:ext cx="5045598" cy="830997"/>
          </a:xfrm>
          <a:prstGeom prst="rect">
            <a:avLst/>
          </a:prstGeom>
          <a:noFill/>
        </p:spPr>
        <p:txBody>
          <a:bodyPr wrap="square" rtlCol="0">
            <a:spAutoFit/>
          </a:bodyPr>
          <a:lstStyle/>
          <a:p>
            <a:r>
              <a:rPr lang="ru-RU" sz="2400" dirty="0">
                <a:solidFill>
                  <a:srgbClr val="C00000"/>
                </a:solidFill>
              </a:rPr>
              <a:t>Тоже кладем в </a:t>
            </a:r>
            <a:r>
              <a:rPr lang="en-US" sz="2400" dirty="0">
                <a:solidFill>
                  <a:srgbClr val="C00000"/>
                </a:solidFill>
              </a:rPr>
              <a:t>Git </a:t>
            </a:r>
            <a:r>
              <a:rPr lang="ru-RU" sz="2400" dirty="0">
                <a:solidFill>
                  <a:srgbClr val="C00000"/>
                </a:solidFill>
              </a:rPr>
              <a:t>(</a:t>
            </a:r>
            <a:r>
              <a:rPr lang="ru-RU" sz="2400" dirty="0" err="1">
                <a:solidFill>
                  <a:srgbClr val="C00000"/>
                </a:solidFill>
              </a:rPr>
              <a:t>версионируем</a:t>
            </a:r>
            <a:r>
              <a:rPr lang="ru-RU" sz="2400" dirty="0">
                <a:solidFill>
                  <a:srgbClr val="C00000"/>
                </a:solidFill>
              </a:rPr>
              <a:t>).</a:t>
            </a:r>
          </a:p>
          <a:p>
            <a:r>
              <a:rPr lang="ru-RU" sz="2400" dirty="0">
                <a:solidFill>
                  <a:srgbClr val="C00000"/>
                </a:solidFill>
              </a:rPr>
              <a:t>Есть история правок в данные.</a:t>
            </a:r>
          </a:p>
        </p:txBody>
      </p:sp>
      <p:cxnSp>
        <p:nvCxnSpPr>
          <p:cNvPr id="8" name="Straight Connector 7">
            <a:extLst>
              <a:ext uri="{FF2B5EF4-FFF2-40B4-BE49-F238E27FC236}">
                <a16:creationId xmlns:a16="http://schemas.microsoft.com/office/drawing/2014/main" id="{48E88D93-373C-CCA2-CB66-9CD8D32501D8}"/>
              </a:ext>
            </a:extLst>
          </p:cNvPr>
          <p:cNvCxnSpPr>
            <a:cxnSpLocks/>
            <a:endCxn id="7" idx="1"/>
          </p:cNvCxnSpPr>
          <p:nvPr/>
        </p:nvCxnSpPr>
        <p:spPr>
          <a:xfrm flipV="1">
            <a:off x="5706319" y="1829539"/>
            <a:ext cx="1215342" cy="1648427"/>
          </a:xfrm>
          <a:prstGeom prst="line">
            <a:avLst/>
          </a:prstGeom>
          <a:ln w="28575">
            <a:solidFill>
              <a:srgbClr val="C0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601A211-E3D3-27D9-F46E-BC3F765C858C}"/>
              </a:ext>
            </a:extLst>
          </p:cNvPr>
          <p:cNvSpPr txBox="1"/>
          <p:nvPr/>
        </p:nvSpPr>
        <p:spPr>
          <a:xfrm>
            <a:off x="6921661" y="2899998"/>
            <a:ext cx="5045598" cy="787908"/>
          </a:xfrm>
          <a:prstGeom prst="rect">
            <a:avLst/>
          </a:prstGeom>
          <a:noFill/>
        </p:spPr>
        <p:txBody>
          <a:bodyPr wrap="square" rtlCol="0">
            <a:spAutoFit/>
          </a:bodyPr>
          <a:lstStyle/>
          <a:p>
            <a:r>
              <a:rPr lang="ru-RU" sz="2400" dirty="0">
                <a:solidFill>
                  <a:srgbClr val="C00000"/>
                </a:solidFill>
              </a:rPr>
              <a:t>Поправить данные можно в скрипте</a:t>
            </a:r>
            <a:r>
              <a:rPr lang="en-US" sz="2400" dirty="0">
                <a:solidFill>
                  <a:srgbClr val="C00000"/>
                </a:solidFill>
              </a:rPr>
              <a:t>:</a:t>
            </a:r>
          </a:p>
          <a:p>
            <a:pPr>
              <a:lnSpc>
                <a:spcPct val="150000"/>
              </a:lnSpc>
            </a:pPr>
            <a:r>
              <a:rPr lang="en-US" sz="1600" dirty="0">
                <a:solidFill>
                  <a:srgbClr val="C00000"/>
                </a:solidFill>
                <a:latin typeface="Monaco" pitchFamily="2" charset="77"/>
              </a:rPr>
              <a:t>data[</a:t>
            </a:r>
            <a:r>
              <a:rPr lang="en-US" sz="1600" dirty="0" err="1">
                <a:solidFill>
                  <a:srgbClr val="C00000"/>
                </a:solidFill>
                <a:latin typeface="Monaco" pitchFamily="2" charset="77"/>
              </a:rPr>
              <a:t>data$id</a:t>
            </a:r>
            <a:r>
              <a:rPr lang="en-US" sz="1600" dirty="0">
                <a:solidFill>
                  <a:srgbClr val="C00000"/>
                </a:solidFill>
                <a:latin typeface="Monaco" pitchFamily="2" charset="77"/>
              </a:rPr>
              <a:t> == 42, "</a:t>
            </a:r>
            <a:r>
              <a:rPr lang="en-US" sz="1600" dirty="0" err="1">
                <a:solidFill>
                  <a:srgbClr val="C00000"/>
                </a:solidFill>
                <a:latin typeface="Monaco" pitchFamily="2" charset="77"/>
              </a:rPr>
              <a:t>wbc</a:t>
            </a:r>
            <a:r>
              <a:rPr lang="en-US" sz="1600" dirty="0">
                <a:solidFill>
                  <a:srgbClr val="C00000"/>
                </a:solidFill>
                <a:latin typeface="Monaco" pitchFamily="2" charset="77"/>
              </a:rPr>
              <a:t>"] &lt;- 12.34</a:t>
            </a:r>
            <a:endParaRPr lang="ru-RU" sz="1600" dirty="0">
              <a:solidFill>
                <a:srgbClr val="C00000"/>
              </a:solidFill>
              <a:latin typeface="Monaco" pitchFamily="2" charset="77"/>
            </a:endParaRPr>
          </a:p>
        </p:txBody>
      </p:sp>
      <p:sp>
        <p:nvSpPr>
          <p:cNvPr id="18" name="TextBox 17">
            <a:extLst>
              <a:ext uri="{FF2B5EF4-FFF2-40B4-BE49-F238E27FC236}">
                <a16:creationId xmlns:a16="http://schemas.microsoft.com/office/drawing/2014/main" id="{F14580E7-72C3-9012-E547-E124665BA66E}"/>
              </a:ext>
            </a:extLst>
          </p:cNvPr>
          <p:cNvSpPr txBox="1"/>
          <p:nvPr/>
        </p:nvSpPr>
        <p:spPr>
          <a:xfrm>
            <a:off x="6921661" y="5050006"/>
            <a:ext cx="5045598" cy="787908"/>
          </a:xfrm>
          <a:prstGeom prst="rect">
            <a:avLst/>
          </a:prstGeom>
          <a:noFill/>
        </p:spPr>
        <p:txBody>
          <a:bodyPr wrap="square" rtlCol="0">
            <a:spAutoFit/>
          </a:bodyPr>
          <a:lstStyle/>
          <a:p>
            <a:r>
              <a:rPr lang="ru-RU" sz="2400" dirty="0">
                <a:solidFill>
                  <a:srgbClr val="C00000"/>
                </a:solidFill>
              </a:rPr>
              <a:t>Поправить данные можно в скрипте</a:t>
            </a:r>
            <a:r>
              <a:rPr lang="en-US" sz="2400" dirty="0">
                <a:solidFill>
                  <a:srgbClr val="C00000"/>
                </a:solidFill>
              </a:rPr>
              <a:t>:</a:t>
            </a:r>
          </a:p>
          <a:p>
            <a:pPr>
              <a:lnSpc>
                <a:spcPct val="150000"/>
              </a:lnSpc>
            </a:pPr>
            <a:r>
              <a:rPr lang="en-US" sz="1600" dirty="0">
                <a:solidFill>
                  <a:srgbClr val="C00000"/>
                </a:solidFill>
                <a:latin typeface="Monaco" pitchFamily="2" charset="77"/>
              </a:rPr>
              <a:t>data[</a:t>
            </a:r>
            <a:r>
              <a:rPr lang="en-US" sz="1600" dirty="0" err="1">
                <a:solidFill>
                  <a:srgbClr val="C00000"/>
                </a:solidFill>
                <a:latin typeface="Monaco" pitchFamily="2" charset="77"/>
              </a:rPr>
              <a:t>data$id</a:t>
            </a:r>
            <a:r>
              <a:rPr lang="en-US" sz="1600" dirty="0">
                <a:solidFill>
                  <a:srgbClr val="C00000"/>
                </a:solidFill>
                <a:latin typeface="Monaco" pitchFamily="2" charset="77"/>
              </a:rPr>
              <a:t> == 42, "</a:t>
            </a:r>
            <a:r>
              <a:rPr lang="en-US" sz="1600" dirty="0" err="1">
                <a:solidFill>
                  <a:srgbClr val="C00000"/>
                </a:solidFill>
                <a:latin typeface="Monaco" pitchFamily="2" charset="77"/>
              </a:rPr>
              <a:t>wbc</a:t>
            </a:r>
            <a:r>
              <a:rPr lang="en-US" sz="1600" dirty="0">
                <a:solidFill>
                  <a:srgbClr val="C00000"/>
                </a:solidFill>
                <a:latin typeface="Monaco" pitchFamily="2" charset="77"/>
              </a:rPr>
              <a:t>"] &lt;- 12.34</a:t>
            </a:r>
            <a:endParaRPr lang="ru-RU" sz="1600" dirty="0">
              <a:solidFill>
                <a:srgbClr val="C00000"/>
              </a:solidFill>
              <a:latin typeface="Monaco" pitchFamily="2" charset="77"/>
            </a:endParaRPr>
          </a:p>
        </p:txBody>
      </p:sp>
    </p:spTree>
    <p:extLst>
      <p:ext uri="{BB962C8B-B14F-4D97-AF65-F5344CB8AC3E}">
        <p14:creationId xmlns:p14="http://schemas.microsoft.com/office/powerpoint/2010/main" val="3702806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5E438-3A65-83E7-4ACF-CFE5E8F5C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35B18-E23E-3821-0957-435CC3C1632C}"/>
              </a:ext>
            </a:extLst>
          </p:cNvPr>
          <p:cNvSpPr>
            <a:spLocks noGrp="1"/>
          </p:cNvSpPr>
          <p:nvPr>
            <p:ph type="title"/>
          </p:nvPr>
        </p:nvSpPr>
        <p:spPr/>
        <p:txBody>
          <a:bodyPr/>
          <a:lstStyle/>
          <a:p>
            <a:r>
              <a:rPr lang="en-US" dirty="0" err="1"/>
              <a:t>README.md</a:t>
            </a:r>
            <a:endParaRPr lang="en-RU" dirty="0"/>
          </a:p>
        </p:txBody>
      </p:sp>
      <p:sp>
        <p:nvSpPr>
          <p:cNvPr id="3" name="Content Placeholder 2">
            <a:extLst>
              <a:ext uri="{FF2B5EF4-FFF2-40B4-BE49-F238E27FC236}">
                <a16:creationId xmlns:a16="http://schemas.microsoft.com/office/drawing/2014/main" id="{AB314DBE-70D9-6823-0B2A-511C69ABD7F8}"/>
              </a:ext>
            </a:extLst>
          </p:cNvPr>
          <p:cNvSpPr>
            <a:spLocks noGrp="1"/>
          </p:cNvSpPr>
          <p:nvPr>
            <p:ph idx="1"/>
          </p:nvPr>
        </p:nvSpPr>
        <p:spPr/>
        <p:txBody>
          <a:bodyPr>
            <a:noAutofit/>
          </a:bodyPr>
          <a:lstStyle/>
          <a:p>
            <a:pPr marL="0" indent="0">
              <a:lnSpc>
                <a:spcPct val="100000"/>
              </a:lnSpc>
              <a:spcBef>
                <a:spcPts val="400"/>
              </a:spcBef>
              <a:buNone/>
            </a:pPr>
            <a:r>
              <a:rPr lang="en-US" sz="1600" b="1" dirty="0">
                <a:latin typeface="Monaco" pitchFamily="2" charset="77"/>
              </a:rPr>
              <a:t># </a:t>
            </a:r>
            <a:r>
              <a:rPr lang="ru-RU" sz="1600" b="1" dirty="0">
                <a:latin typeface="Monaco" pitchFamily="2" charset="77"/>
              </a:rPr>
              <a:t>Название проекта</a:t>
            </a:r>
            <a:endParaRPr lang="en-US" sz="1600" b="1" dirty="0">
              <a:latin typeface="Monaco" pitchFamily="2" charset="77"/>
            </a:endParaRPr>
          </a:p>
          <a:p>
            <a:pPr marL="0" indent="0">
              <a:lnSpc>
                <a:spcPct val="100000"/>
              </a:lnSpc>
              <a:spcBef>
                <a:spcPts val="400"/>
              </a:spcBef>
              <a:buNone/>
            </a:pPr>
            <a:endParaRPr lang="ru-RU" sz="1600" dirty="0">
              <a:latin typeface="Monaco" pitchFamily="2" charset="77"/>
            </a:endParaRPr>
          </a:p>
          <a:p>
            <a:pPr marL="0" indent="0">
              <a:lnSpc>
                <a:spcPct val="100000"/>
              </a:lnSpc>
              <a:spcBef>
                <a:spcPts val="400"/>
              </a:spcBef>
              <a:buNone/>
            </a:pPr>
            <a:r>
              <a:rPr lang="ru-RU" sz="1600" dirty="0">
                <a:latin typeface="Monaco" pitchFamily="2" charset="77"/>
              </a:rPr>
              <a:t>Краткое описание</a:t>
            </a:r>
          </a:p>
          <a:p>
            <a:pPr marL="0" indent="0">
              <a:lnSpc>
                <a:spcPct val="100000"/>
              </a:lnSpc>
              <a:spcBef>
                <a:spcPts val="400"/>
              </a:spcBef>
              <a:buNone/>
            </a:pPr>
            <a:endParaRPr lang="en-US" sz="1600" dirty="0">
              <a:latin typeface="Monaco" pitchFamily="2" charset="77"/>
            </a:endParaRPr>
          </a:p>
          <a:p>
            <a:pPr marL="0" indent="0">
              <a:lnSpc>
                <a:spcPct val="100000"/>
              </a:lnSpc>
              <a:spcBef>
                <a:spcPts val="400"/>
              </a:spcBef>
              <a:buNone/>
            </a:pPr>
            <a:r>
              <a:rPr lang="en-US" sz="1600" b="1" dirty="0">
                <a:latin typeface="Monaco" pitchFamily="2" charset="77"/>
              </a:rPr>
              <a:t>## </a:t>
            </a:r>
            <a:r>
              <a:rPr lang="ru-RU" sz="1600" b="1" dirty="0">
                <a:latin typeface="Monaco" pitchFamily="2" charset="77"/>
              </a:rPr>
              <a:t>Данные</a:t>
            </a:r>
          </a:p>
          <a:p>
            <a:pPr marL="0" indent="0">
              <a:lnSpc>
                <a:spcPct val="100000"/>
              </a:lnSpc>
              <a:spcBef>
                <a:spcPts val="400"/>
              </a:spcBef>
              <a:buNone/>
            </a:pPr>
            <a:endParaRPr lang="ru-RU" sz="1600" dirty="0">
              <a:latin typeface="Monaco" pitchFamily="2" charset="77"/>
            </a:endParaRPr>
          </a:p>
          <a:p>
            <a:pPr marL="0" indent="0">
              <a:lnSpc>
                <a:spcPct val="100000"/>
              </a:lnSpc>
              <a:spcBef>
                <a:spcPts val="400"/>
              </a:spcBef>
              <a:buNone/>
            </a:pPr>
            <a:r>
              <a:rPr lang="ru-RU" sz="1600" dirty="0">
                <a:latin typeface="Monaco" pitchFamily="2" charset="77"/>
              </a:rPr>
              <a:t>В файле </a:t>
            </a:r>
            <a:r>
              <a:rPr lang="en-US" sz="1600" dirty="0">
                <a:solidFill>
                  <a:srgbClr val="0070C0"/>
                </a:solidFill>
                <a:latin typeface="Monaco" pitchFamily="2" charset="77"/>
              </a:rPr>
              <a:t>[imdb250.csv](imdb250.csv)</a:t>
            </a:r>
            <a:r>
              <a:rPr lang="en-US" sz="1600" dirty="0">
                <a:latin typeface="Monaco" pitchFamily="2" charset="77"/>
              </a:rPr>
              <a:t> </a:t>
            </a:r>
            <a:r>
              <a:rPr lang="ru-RU" sz="1600" dirty="0">
                <a:latin typeface="Monaco" pitchFamily="2" charset="77"/>
              </a:rPr>
              <a:t>содержится</a:t>
            </a:r>
            <a:endParaRPr lang="en-US" sz="1600" dirty="0">
              <a:latin typeface="Monaco" pitchFamily="2" charset="77"/>
            </a:endParaRPr>
          </a:p>
          <a:p>
            <a:pPr marL="0" indent="0">
              <a:lnSpc>
                <a:spcPct val="100000"/>
              </a:lnSpc>
              <a:spcBef>
                <a:spcPts val="400"/>
              </a:spcBef>
              <a:buNone/>
            </a:pPr>
            <a:r>
              <a:rPr lang="ru-RU" sz="1600" dirty="0">
                <a:latin typeface="Monaco" pitchFamily="2" charset="77"/>
              </a:rPr>
              <a:t>250 самых оцениваемых фильмов с 1980 по 2024 год.</a:t>
            </a:r>
          </a:p>
          <a:p>
            <a:pPr marL="0" indent="0">
              <a:lnSpc>
                <a:spcPct val="100000"/>
              </a:lnSpc>
              <a:spcBef>
                <a:spcPts val="400"/>
              </a:spcBef>
              <a:buNone/>
            </a:pPr>
            <a:endParaRPr lang="en-US" sz="1600" dirty="0">
              <a:latin typeface="Monaco" pitchFamily="2" charset="77"/>
            </a:endParaRPr>
          </a:p>
          <a:p>
            <a:pPr marL="0" indent="0">
              <a:lnSpc>
                <a:spcPct val="100000"/>
              </a:lnSpc>
              <a:spcBef>
                <a:spcPts val="400"/>
              </a:spcBef>
              <a:buNone/>
            </a:pPr>
            <a:r>
              <a:rPr lang="en-US" sz="1600" b="1" dirty="0">
                <a:latin typeface="Monaco" pitchFamily="2" charset="77"/>
              </a:rPr>
              <a:t>##</a:t>
            </a:r>
            <a:r>
              <a:rPr lang="ru-RU" sz="1600" b="1" dirty="0">
                <a:latin typeface="Monaco" pitchFamily="2" charset="77"/>
              </a:rPr>
              <a:t> Анализ выживаемости</a:t>
            </a:r>
          </a:p>
          <a:p>
            <a:pPr marL="0" indent="0">
              <a:lnSpc>
                <a:spcPct val="100000"/>
              </a:lnSpc>
              <a:spcBef>
                <a:spcPts val="400"/>
              </a:spcBef>
              <a:buNone/>
            </a:pPr>
            <a:endParaRPr lang="ru-RU" sz="1600" b="1" dirty="0">
              <a:latin typeface="Monaco" pitchFamily="2" charset="77"/>
            </a:endParaRPr>
          </a:p>
          <a:p>
            <a:pPr marL="0" indent="0">
              <a:lnSpc>
                <a:spcPct val="100000"/>
              </a:lnSpc>
              <a:spcBef>
                <a:spcPts val="400"/>
              </a:spcBef>
              <a:buNone/>
            </a:pPr>
            <a:r>
              <a:rPr lang="ru-RU" sz="1600" dirty="0">
                <a:latin typeface="Monaco" pitchFamily="2" charset="77"/>
              </a:rPr>
              <a:t>Краткое описание и ссылка на файл с анализом. Общая выживаемость проанализирована при помощи </a:t>
            </a:r>
            <a:r>
              <a:rPr lang="en-US" sz="1600" dirty="0">
                <a:solidFill>
                  <a:srgbClr val="0070C0"/>
                </a:solidFill>
                <a:latin typeface="Monaco" pitchFamily="2" charset="77"/>
              </a:rPr>
              <a:t>[</a:t>
            </a:r>
            <a:r>
              <a:rPr lang="ru-RU" sz="1600" dirty="0">
                <a:solidFill>
                  <a:srgbClr val="0070C0"/>
                </a:solidFill>
                <a:latin typeface="Monaco" pitchFamily="2" charset="77"/>
              </a:rPr>
              <a:t>регрессии Кокса, построены скорректированные (</a:t>
            </a:r>
            <a:r>
              <a:rPr lang="en-US" sz="1600" dirty="0">
                <a:solidFill>
                  <a:srgbClr val="0070C0"/>
                </a:solidFill>
                <a:latin typeface="Monaco" pitchFamily="2" charset="77"/>
              </a:rPr>
              <a:t>adjusted) </a:t>
            </a:r>
            <a:r>
              <a:rPr lang="ru-RU" sz="1600" dirty="0">
                <a:solidFill>
                  <a:srgbClr val="0070C0"/>
                </a:solidFill>
                <a:latin typeface="Monaco" pitchFamily="2" charset="77"/>
              </a:rPr>
              <a:t>кривые выживаемости</a:t>
            </a:r>
            <a:r>
              <a:rPr lang="en-US" sz="1600" dirty="0">
                <a:solidFill>
                  <a:srgbClr val="0070C0"/>
                </a:solidFill>
                <a:latin typeface="Monaco" pitchFamily="2" charset="77"/>
              </a:rPr>
              <a:t>](03-mod.Rmd)</a:t>
            </a:r>
            <a:r>
              <a:rPr lang="ru-RU" sz="1600" dirty="0">
                <a:latin typeface="Monaco" pitchFamily="2" charset="77"/>
              </a:rPr>
              <a:t> при помощи </a:t>
            </a:r>
            <a:r>
              <a:rPr lang="en-US" sz="1600" dirty="0" err="1">
                <a:latin typeface="Monaco" pitchFamily="2" charset="77"/>
              </a:rPr>
              <a:t>survexp</a:t>
            </a:r>
            <a:r>
              <a:rPr lang="en-US" sz="1600" dirty="0">
                <a:latin typeface="Monaco" pitchFamily="2" charset="77"/>
              </a:rPr>
              <a:t>[^1]</a:t>
            </a:r>
            <a:r>
              <a:rPr lang="ru-RU" sz="1600" dirty="0">
                <a:latin typeface="Monaco" pitchFamily="2" charset="77"/>
              </a:rPr>
              <a:t>.</a:t>
            </a:r>
            <a:endParaRPr lang="en-US" sz="1600" dirty="0">
              <a:latin typeface="Monaco" pitchFamily="2" charset="77"/>
            </a:endParaRPr>
          </a:p>
          <a:p>
            <a:pPr marL="0" indent="0">
              <a:lnSpc>
                <a:spcPct val="100000"/>
              </a:lnSpc>
              <a:spcBef>
                <a:spcPts val="400"/>
              </a:spcBef>
              <a:buNone/>
            </a:pPr>
            <a:endParaRPr lang="en-US" sz="1600" dirty="0">
              <a:latin typeface="Monaco" pitchFamily="2" charset="77"/>
            </a:endParaRPr>
          </a:p>
          <a:p>
            <a:pPr marL="0" indent="0">
              <a:lnSpc>
                <a:spcPct val="100000"/>
              </a:lnSpc>
              <a:spcBef>
                <a:spcPts val="400"/>
              </a:spcBef>
              <a:buNone/>
            </a:pPr>
            <a:endParaRPr lang="en-US" sz="1600" dirty="0">
              <a:latin typeface="Monaco" pitchFamily="2" charset="77"/>
            </a:endParaRPr>
          </a:p>
          <a:p>
            <a:pPr marL="0" indent="0">
              <a:lnSpc>
                <a:spcPct val="100000"/>
              </a:lnSpc>
              <a:spcBef>
                <a:spcPts val="400"/>
              </a:spcBef>
              <a:buNone/>
            </a:pPr>
            <a:r>
              <a:rPr lang="en-US" sz="1600" dirty="0">
                <a:latin typeface="Monaco" pitchFamily="2" charset="77"/>
              </a:rPr>
              <a:t>[^1]: Adjusted Survival Curves. </a:t>
            </a:r>
            <a:r>
              <a:rPr lang="en-US" sz="1600" dirty="0" err="1">
                <a:latin typeface="Monaco" pitchFamily="2" charset="77"/>
              </a:rPr>
              <a:t>Therneau</a:t>
            </a:r>
            <a:r>
              <a:rPr lang="en-US" sz="1600" dirty="0">
                <a:latin typeface="Monaco" pitchFamily="2" charset="77"/>
              </a:rPr>
              <a:t>, Crowson, Atkinson, 2015</a:t>
            </a:r>
            <a:endParaRPr lang="ru-RU" sz="1600" dirty="0">
              <a:latin typeface="Monaco" pitchFamily="2" charset="77"/>
            </a:endParaRPr>
          </a:p>
        </p:txBody>
      </p:sp>
    </p:spTree>
    <p:extLst>
      <p:ext uri="{BB962C8B-B14F-4D97-AF65-F5344CB8AC3E}">
        <p14:creationId xmlns:p14="http://schemas.microsoft.com/office/powerpoint/2010/main" val="2508968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43CB-A92A-0A67-A662-6073CFE7B0E5}"/>
              </a:ext>
            </a:extLst>
          </p:cNvPr>
          <p:cNvSpPr>
            <a:spLocks noGrp="1"/>
          </p:cNvSpPr>
          <p:nvPr>
            <p:ph type="title"/>
          </p:nvPr>
        </p:nvSpPr>
        <p:spPr/>
        <p:txBody>
          <a:bodyPr/>
          <a:lstStyle/>
          <a:p>
            <a:r>
              <a:rPr lang="en-RU" dirty="0"/>
              <a:t>renv</a:t>
            </a:r>
          </a:p>
        </p:txBody>
      </p:sp>
      <p:pic>
        <p:nvPicPr>
          <p:cNvPr id="3074" name="Picture 2" descr="A diagram showing the most important verbs and nouns of renv. Projects start with init(), which creates a project library using packages from the system library. snapshot() updates the lockfile using the packages installed in the project library, where restore() installs packages into the project library using the metadata from the lockfile, and status() compares the lockfile to the project library. You install and update packages from CRAN and GitHub using install() and update(), but because you'll need to do this for multiple projects, renv uses cache to make this fast.&#10;">
            <a:extLst>
              <a:ext uri="{FF2B5EF4-FFF2-40B4-BE49-F238E27FC236}">
                <a16:creationId xmlns:a16="http://schemas.microsoft.com/office/drawing/2014/main" id="{37F9EC03-455C-7DA5-19AE-FF9F35CBFB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399" y="2039143"/>
            <a:ext cx="6781133" cy="4276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854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F9B2-F504-ED1B-17EB-003050F880B8}"/>
              </a:ext>
            </a:extLst>
          </p:cNvPr>
          <p:cNvSpPr>
            <a:spLocks noGrp="1"/>
          </p:cNvSpPr>
          <p:nvPr>
            <p:ph type="title"/>
          </p:nvPr>
        </p:nvSpPr>
        <p:spPr/>
        <p:txBody>
          <a:bodyPr/>
          <a:lstStyle/>
          <a:p>
            <a:r>
              <a:rPr lang="en-US" dirty="0" err="1"/>
              <a:t>assertr</a:t>
            </a:r>
            <a:endParaRPr lang="en-US" dirty="0"/>
          </a:p>
        </p:txBody>
      </p:sp>
      <p:sp>
        <p:nvSpPr>
          <p:cNvPr id="3" name="Content Placeholder 2">
            <a:extLst>
              <a:ext uri="{FF2B5EF4-FFF2-40B4-BE49-F238E27FC236}">
                <a16:creationId xmlns:a16="http://schemas.microsoft.com/office/drawing/2014/main" id="{40F390B9-4438-625A-2B52-206FA3C5E54A}"/>
              </a:ext>
            </a:extLst>
          </p:cNvPr>
          <p:cNvSpPr>
            <a:spLocks noGrp="1"/>
          </p:cNvSpPr>
          <p:nvPr>
            <p:ph idx="1"/>
          </p:nvPr>
        </p:nvSpPr>
        <p:spPr>
          <a:xfrm>
            <a:off x="838200" y="1690688"/>
            <a:ext cx="8583592" cy="4351338"/>
          </a:xfrm>
        </p:spPr>
        <p:txBody>
          <a:bodyPr>
            <a:noAutofit/>
          </a:bodyPr>
          <a:lstStyle/>
          <a:p>
            <a:pPr marL="0" indent="0">
              <a:buNone/>
            </a:pPr>
            <a:r>
              <a:rPr lang="en-US" sz="2000" dirty="0" err="1">
                <a:latin typeface="Monaco" pitchFamily="2" charset="77"/>
              </a:rPr>
              <a:t>df</a:t>
            </a:r>
            <a:r>
              <a:rPr lang="en-US" sz="2000" dirty="0">
                <a:latin typeface="Monaco" pitchFamily="2" charset="77"/>
              </a:rPr>
              <a:t> &lt;- </a:t>
            </a:r>
            <a:r>
              <a:rPr lang="en-US" sz="2000" dirty="0" err="1">
                <a:latin typeface="Monaco" pitchFamily="2" charset="77"/>
              </a:rPr>
              <a:t>tibble</a:t>
            </a:r>
            <a:r>
              <a:rPr lang="en-US" sz="2000" dirty="0">
                <a:latin typeface="Monaco" pitchFamily="2" charset="77"/>
              </a:rPr>
              <a:t>(x = </a:t>
            </a:r>
            <a:r>
              <a:rPr lang="en-US" sz="2000" dirty="0" err="1">
                <a:latin typeface="Monaco" pitchFamily="2" charset="77"/>
              </a:rPr>
              <a:t>rnorm</a:t>
            </a:r>
            <a:r>
              <a:rPr lang="en-US" sz="2000" dirty="0">
                <a:latin typeface="Monaco" pitchFamily="2" charset="77"/>
              </a:rPr>
              <a:t>(10))</a:t>
            </a:r>
          </a:p>
          <a:p>
            <a:pPr marL="0" indent="0">
              <a:buNone/>
            </a:pPr>
            <a:endParaRPr lang="en-US" sz="2000" dirty="0">
              <a:latin typeface="Monaco" pitchFamily="2" charset="77"/>
            </a:endParaRPr>
          </a:p>
          <a:p>
            <a:pPr marL="0" indent="0">
              <a:buNone/>
            </a:pPr>
            <a:r>
              <a:rPr lang="en-US" sz="2000" dirty="0" err="1">
                <a:latin typeface="Monaco" pitchFamily="2" charset="77"/>
              </a:rPr>
              <a:t>df</a:t>
            </a:r>
            <a:r>
              <a:rPr lang="en-US" sz="2000" dirty="0">
                <a:latin typeface="Monaco" pitchFamily="2" charset="77"/>
              </a:rPr>
              <a:t> |&gt;</a:t>
            </a:r>
            <a:r>
              <a:rPr lang="ru-RU"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вставляется в </a:t>
            </a:r>
            <a:r>
              <a:rPr lang="ru-RU" sz="2000" dirty="0" err="1">
                <a:solidFill>
                  <a:srgbClr val="C00000"/>
                </a:solidFill>
                <a:latin typeface="Monaco" pitchFamily="2" charset="77"/>
              </a:rPr>
              <a:t>пайплайн</a:t>
            </a:r>
            <a:endParaRPr lang="en-US" sz="2000" dirty="0">
              <a:solidFill>
                <a:srgbClr val="C00000"/>
              </a:solidFill>
              <a:latin typeface="Monaco" pitchFamily="2" charset="77"/>
            </a:endParaRPr>
          </a:p>
          <a:p>
            <a:pPr marL="0" indent="0">
              <a:buNone/>
            </a:pPr>
            <a:r>
              <a:rPr lang="en-US" sz="2000" dirty="0">
                <a:latin typeface="Monaco" pitchFamily="2" charset="77"/>
              </a:rPr>
              <a:t>  verify</a:t>
            </a:r>
            <a:r>
              <a:rPr lang="ru-RU" sz="2000" dirty="0">
                <a:latin typeface="Monaco" pitchFamily="2" charset="77"/>
              </a:rPr>
              <a:t>(</a:t>
            </a:r>
            <a:r>
              <a:rPr lang="en-US" sz="2000" dirty="0">
                <a:latin typeface="Monaco" pitchFamily="2" charset="77"/>
              </a:rPr>
              <a:t>x &gt; 0) |&gt;	</a:t>
            </a:r>
            <a:r>
              <a:rPr lang="en-US" sz="2000" dirty="0">
                <a:solidFill>
                  <a:srgbClr val="C00000"/>
                </a:solidFill>
                <a:latin typeface="Monaco" pitchFamily="2" charset="77"/>
              </a:rPr>
              <a:t># </a:t>
            </a:r>
            <a:r>
              <a:rPr lang="ru-RU" sz="2000" dirty="0">
                <a:solidFill>
                  <a:srgbClr val="C00000"/>
                </a:solidFill>
                <a:latin typeface="Monaco" pitchFamily="2" charset="77"/>
              </a:rPr>
              <a:t>любое логическое выражение</a:t>
            </a:r>
            <a:endParaRPr lang="en-US" sz="2000" dirty="0">
              <a:solidFill>
                <a:srgbClr val="C00000"/>
              </a:solidFill>
              <a:latin typeface="Monaco" pitchFamily="2" charset="77"/>
            </a:endParaRPr>
          </a:p>
          <a:p>
            <a:pPr marL="0" indent="0">
              <a:buNone/>
            </a:pPr>
            <a:r>
              <a:rPr lang="en-US" sz="2000" dirty="0">
                <a:latin typeface="Monaco" pitchFamily="2" charset="77"/>
              </a:rPr>
              <a:t>  mutate(x = log(x))</a:t>
            </a:r>
          </a:p>
          <a:p>
            <a:pPr marL="0" indent="0">
              <a:buNone/>
            </a:pPr>
            <a:endParaRPr lang="en-US" sz="2000" dirty="0">
              <a:latin typeface="Monaco" pitchFamily="2" charset="77"/>
            </a:endParaRPr>
          </a:p>
          <a:p>
            <a:pPr marL="0" indent="0">
              <a:buNone/>
            </a:pPr>
            <a:r>
              <a:rPr lang="en-US" sz="2000" dirty="0" err="1">
                <a:latin typeface="Monaco" pitchFamily="2" charset="77"/>
              </a:rPr>
              <a:t>df</a:t>
            </a:r>
            <a:r>
              <a:rPr lang="en-US" sz="2000" dirty="0">
                <a:latin typeface="Monaco" pitchFamily="2" charset="77"/>
              </a:rPr>
              <a:t> |&gt;</a:t>
            </a:r>
          </a:p>
          <a:p>
            <a:pPr marL="0" indent="0">
              <a:buNone/>
            </a:pPr>
            <a:r>
              <a:rPr lang="en-US" sz="2000" dirty="0">
                <a:latin typeface="Monaco" pitchFamily="2" charset="77"/>
              </a:rPr>
              <a:t>  assert(</a:t>
            </a:r>
            <a:r>
              <a:rPr lang="en-US" sz="2000" dirty="0" err="1">
                <a:latin typeface="Monaco" pitchFamily="2" charset="77"/>
              </a:rPr>
              <a:t>not_na</a:t>
            </a:r>
            <a:r>
              <a:rPr lang="en-US" sz="2000" dirty="0">
                <a:latin typeface="Monaco" pitchFamily="2" charset="77"/>
              </a:rPr>
              <a:t>, x)	</a:t>
            </a:r>
            <a:r>
              <a:rPr lang="en-US" sz="2000" dirty="0">
                <a:solidFill>
                  <a:srgbClr val="C00000"/>
                </a:solidFill>
                <a:latin typeface="Monaco" pitchFamily="2" charset="77"/>
              </a:rPr>
              <a:t># </a:t>
            </a:r>
            <a:r>
              <a:rPr lang="ru-RU" sz="2000" dirty="0">
                <a:solidFill>
                  <a:srgbClr val="C00000"/>
                </a:solidFill>
                <a:latin typeface="Monaco" pitchFamily="2" charset="77"/>
              </a:rPr>
              <a:t>не </a:t>
            </a:r>
            <a:r>
              <a:rPr lang="en-US" sz="2000" dirty="0">
                <a:solidFill>
                  <a:srgbClr val="C00000"/>
                </a:solidFill>
                <a:latin typeface="Monaco" pitchFamily="2" charset="77"/>
              </a:rPr>
              <a:t>NA</a:t>
            </a:r>
          </a:p>
          <a:p>
            <a:pPr marL="0" indent="0">
              <a:buNone/>
            </a:pPr>
            <a:endParaRPr lang="en-US" sz="2000" dirty="0">
              <a:latin typeface="Monaco" pitchFamily="2" charset="77"/>
            </a:endParaRPr>
          </a:p>
          <a:p>
            <a:pPr marL="0" indent="0">
              <a:buNone/>
            </a:pPr>
            <a:r>
              <a:rPr lang="en-US" sz="2000" dirty="0" err="1">
                <a:latin typeface="Monaco" pitchFamily="2" charset="77"/>
              </a:rPr>
              <a:t>df</a:t>
            </a:r>
            <a:r>
              <a:rPr lang="en-US" sz="2000" dirty="0">
                <a:latin typeface="Monaco" pitchFamily="2" charset="77"/>
              </a:rPr>
              <a:t> |&gt;</a:t>
            </a:r>
          </a:p>
          <a:p>
            <a:pPr marL="0" indent="0">
              <a:buNone/>
            </a:pPr>
            <a:r>
              <a:rPr lang="en-US" sz="2000" dirty="0">
                <a:latin typeface="Monaco" pitchFamily="2" charset="77"/>
              </a:rPr>
              <a:t>   assert(</a:t>
            </a:r>
            <a:r>
              <a:rPr lang="en-US" sz="2000" dirty="0" err="1">
                <a:latin typeface="Monaco" pitchFamily="2" charset="77"/>
              </a:rPr>
              <a:t>is_uniq</a:t>
            </a:r>
            <a:r>
              <a:rPr lang="en-US" sz="2000" dirty="0">
                <a:latin typeface="Monaco" pitchFamily="2" charset="77"/>
              </a:rPr>
              <a:t>, id)	</a:t>
            </a:r>
            <a:r>
              <a:rPr lang="en-US" sz="2000" dirty="0">
                <a:solidFill>
                  <a:srgbClr val="C00000"/>
                </a:solidFill>
                <a:latin typeface="Monaco" pitchFamily="2" charset="77"/>
              </a:rPr>
              <a:t># </a:t>
            </a:r>
            <a:r>
              <a:rPr lang="ru-RU" sz="2000" dirty="0">
                <a:solidFill>
                  <a:srgbClr val="C00000"/>
                </a:solidFill>
                <a:latin typeface="Monaco" pitchFamily="2" charset="77"/>
              </a:rPr>
              <a:t>проверка на уникальность</a:t>
            </a:r>
            <a:endParaRPr lang="en-US" sz="2000" dirty="0">
              <a:solidFill>
                <a:srgbClr val="C00000"/>
              </a:solidFill>
              <a:latin typeface="Monaco" pitchFamily="2" charset="77"/>
            </a:endParaRPr>
          </a:p>
        </p:txBody>
      </p:sp>
    </p:spTree>
    <p:extLst>
      <p:ext uri="{BB962C8B-B14F-4D97-AF65-F5344CB8AC3E}">
        <p14:creationId xmlns:p14="http://schemas.microsoft.com/office/powerpoint/2010/main" val="2996133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58EEF-872A-92F9-0C4F-75A0519A9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ABA66-1E8C-9FFB-226B-9525AD5492CD}"/>
              </a:ext>
            </a:extLst>
          </p:cNvPr>
          <p:cNvSpPr>
            <a:spLocks noGrp="1"/>
          </p:cNvSpPr>
          <p:nvPr>
            <p:ph type="title"/>
          </p:nvPr>
        </p:nvSpPr>
        <p:spPr/>
        <p:txBody>
          <a:bodyPr/>
          <a:lstStyle/>
          <a:p>
            <a:r>
              <a:rPr lang="ru-RU" dirty="0"/>
              <a:t>Встроенные предикаты</a:t>
            </a:r>
            <a:endParaRPr lang="en-US" dirty="0"/>
          </a:p>
        </p:txBody>
      </p:sp>
      <p:sp>
        <p:nvSpPr>
          <p:cNvPr id="3" name="Content Placeholder 2">
            <a:extLst>
              <a:ext uri="{FF2B5EF4-FFF2-40B4-BE49-F238E27FC236}">
                <a16:creationId xmlns:a16="http://schemas.microsoft.com/office/drawing/2014/main" id="{8EE83F5C-1CCC-8E2B-17AE-47CF607E9077}"/>
              </a:ext>
            </a:extLst>
          </p:cNvPr>
          <p:cNvSpPr>
            <a:spLocks noGrp="1"/>
          </p:cNvSpPr>
          <p:nvPr>
            <p:ph idx="1"/>
          </p:nvPr>
        </p:nvSpPr>
        <p:spPr>
          <a:xfrm>
            <a:off x="838200" y="1690688"/>
            <a:ext cx="9798934" cy="4351338"/>
          </a:xfrm>
        </p:spPr>
        <p:txBody>
          <a:bodyPr>
            <a:noAutofit/>
          </a:bodyPr>
          <a:lstStyle/>
          <a:p>
            <a:pPr marL="0" indent="0">
              <a:buNone/>
            </a:pPr>
            <a:r>
              <a:rPr lang="en-US" sz="2000" dirty="0" err="1">
                <a:latin typeface="Monaco" pitchFamily="2" charset="77"/>
              </a:rPr>
              <a:t>within_bounds</a:t>
            </a:r>
            <a:r>
              <a:rPr lang="en-US" sz="2000" dirty="0">
                <a:latin typeface="Monaco" pitchFamily="2" charset="77"/>
              </a:rPr>
              <a:t>(0,1)</a:t>
            </a:r>
            <a:r>
              <a:rPr lang="ru-RU"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в диапазоне от 0 до 1</a:t>
            </a:r>
          </a:p>
          <a:p>
            <a:pPr marL="0" indent="0">
              <a:buNone/>
            </a:pPr>
            <a:endParaRPr lang="en-US" sz="2000" dirty="0">
              <a:latin typeface="Monaco" pitchFamily="2" charset="77"/>
            </a:endParaRPr>
          </a:p>
          <a:p>
            <a:pPr marL="0" indent="0">
              <a:buNone/>
            </a:pPr>
            <a:r>
              <a:rPr lang="en-US" sz="2000" dirty="0" err="1">
                <a:latin typeface="Monaco" pitchFamily="2" charset="77"/>
              </a:rPr>
              <a:t>in_set</a:t>
            </a:r>
            <a:r>
              <a:rPr lang="en-US" sz="2000" dirty="0">
                <a:latin typeface="Monaco" pitchFamily="2" charset="77"/>
              </a:rPr>
              <a:t>("M","F")		</a:t>
            </a:r>
            <a:r>
              <a:rPr lang="en-US" sz="2000" dirty="0">
                <a:solidFill>
                  <a:srgbClr val="C00000"/>
                </a:solidFill>
                <a:latin typeface="Monaco" pitchFamily="2" charset="77"/>
              </a:rPr>
              <a:t># </a:t>
            </a:r>
            <a:r>
              <a:rPr lang="ru-RU" sz="2000" dirty="0">
                <a:solidFill>
                  <a:srgbClr val="C00000"/>
                </a:solidFill>
                <a:latin typeface="Monaco" pitchFamily="2" charset="77"/>
              </a:rPr>
              <a:t>из множества </a:t>
            </a:r>
            <a:r>
              <a:rPr lang="en-US" sz="2000" dirty="0">
                <a:solidFill>
                  <a:srgbClr val="C00000"/>
                </a:solidFill>
                <a:latin typeface="Monaco" pitchFamily="2" charset="77"/>
              </a:rPr>
              <a:t>M, F</a:t>
            </a:r>
          </a:p>
          <a:p>
            <a:pPr marL="0" indent="0">
              <a:buNone/>
            </a:pPr>
            <a:endParaRPr lang="ru-RU" sz="2000" dirty="0">
              <a:latin typeface="Monaco" pitchFamily="2" charset="77"/>
            </a:endParaRPr>
          </a:p>
          <a:p>
            <a:pPr marL="0" indent="0">
              <a:buNone/>
            </a:pPr>
            <a:r>
              <a:rPr lang="en-US" sz="2000" dirty="0" err="1">
                <a:latin typeface="Monaco" pitchFamily="2" charset="77"/>
              </a:rPr>
              <a:t>within_n_sds</a:t>
            </a:r>
            <a:r>
              <a:rPr lang="en-US" sz="2000" dirty="0">
                <a:latin typeface="Monaco" pitchFamily="2" charset="77"/>
              </a:rPr>
              <a:t>(5)		</a:t>
            </a:r>
            <a:r>
              <a:rPr lang="en-US" sz="2000" dirty="0">
                <a:solidFill>
                  <a:srgbClr val="C00000"/>
                </a:solidFill>
                <a:latin typeface="Monaco" pitchFamily="2" charset="77"/>
              </a:rPr>
              <a:t># ± n SD</a:t>
            </a:r>
          </a:p>
          <a:p>
            <a:pPr marL="0" indent="0">
              <a:buNone/>
            </a:pPr>
            <a:endParaRPr lang="ru-RU" sz="2000" dirty="0">
              <a:latin typeface="Monaco" pitchFamily="2" charset="77"/>
            </a:endParaRPr>
          </a:p>
          <a:p>
            <a:pPr marL="0" indent="0">
              <a:buNone/>
            </a:pPr>
            <a:r>
              <a:rPr lang="en-US" sz="2000" dirty="0" err="1">
                <a:latin typeface="Monaco" pitchFamily="2" charset="77"/>
              </a:rPr>
              <a:t>within_n_mads</a:t>
            </a:r>
            <a:r>
              <a:rPr lang="en-US" sz="2000" dirty="0">
                <a:latin typeface="Monaco" pitchFamily="2" charset="77"/>
              </a:rPr>
              <a:t>(5)		</a:t>
            </a:r>
            <a:r>
              <a:rPr lang="en-US" sz="2000" dirty="0">
                <a:solidFill>
                  <a:srgbClr val="C00000"/>
                </a:solidFill>
                <a:latin typeface="Monaco" pitchFamily="2" charset="77"/>
              </a:rPr>
              <a:t># ± n MAD</a:t>
            </a:r>
          </a:p>
        </p:txBody>
      </p:sp>
    </p:spTree>
    <p:extLst>
      <p:ext uri="{BB962C8B-B14F-4D97-AF65-F5344CB8AC3E}">
        <p14:creationId xmlns:p14="http://schemas.microsoft.com/office/powerpoint/2010/main" val="2032126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5CDB-9C70-9BF1-CB5C-C71A2DE594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E8A583-FF07-1DC7-603A-11C877783BC7}"/>
              </a:ext>
            </a:extLst>
          </p:cNvPr>
          <p:cNvSpPr>
            <a:spLocks noGrp="1"/>
          </p:cNvSpPr>
          <p:nvPr>
            <p:ph type="title"/>
          </p:nvPr>
        </p:nvSpPr>
        <p:spPr/>
        <p:txBody>
          <a:bodyPr/>
          <a:lstStyle/>
          <a:p>
            <a:r>
              <a:rPr lang="en-US" dirty="0" err="1"/>
              <a:t>reprex</a:t>
            </a:r>
            <a:r>
              <a:rPr lang="en-US" dirty="0"/>
              <a:t> (Reproducible Example)</a:t>
            </a:r>
          </a:p>
        </p:txBody>
      </p:sp>
      <p:sp>
        <p:nvSpPr>
          <p:cNvPr id="3" name="Content Placeholder 2">
            <a:extLst>
              <a:ext uri="{FF2B5EF4-FFF2-40B4-BE49-F238E27FC236}">
                <a16:creationId xmlns:a16="http://schemas.microsoft.com/office/drawing/2014/main" id="{06EB3FF0-3F52-E66C-2A66-AE4A982B367E}"/>
              </a:ext>
            </a:extLst>
          </p:cNvPr>
          <p:cNvSpPr>
            <a:spLocks noGrp="1"/>
          </p:cNvSpPr>
          <p:nvPr>
            <p:ph idx="1"/>
          </p:nvPr>
        </p:nvSpPr>
        <p:spPr>
          <a:xfrm>
            <a:off x="838200" y="1690687"/>
            <a:ext cx="10515600" cy="4802187"/>
          </a:xfrm>
        </p:spPr>
        <p:txBody>
          <a:bodyPr>
            <a:noAutofit/>
          </a:bodyPr>
          <a:lstStyle/>
          <a:p>
            <a:pPr marL="0" indent="0">
              <a:buNone/>
            </a:pPr>
            <a:r>
              <a:rPr lang="en-US" sz="2000" dirty="0" err="1">
                <a:latin typeface="Monaco" pitchFamily="2" charset="77"/>
              </a:rPr>
              <a:t>set.seed</a:t>
            </a:r>
            <a:r>
              <a:rPr lang="en-US" sz="2000" dirty="0">
                <a:latin typeface="Monaco" pitchFamily="2" charset="77"/>
              </a:rPr>
              <a:t>(42)</a:t>
            </a:r>
            <a:r>
              <a:rPr lang="ru-RU" sz="2000" dirty="0">
                <a:latin typeface="Monaco" pitchFamily="2" charset="77"/>
              </a:rPr>
              <a:t>      </a:t>
            </a:r>
            <a:r>
              <a:rPr lang="en-US"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Фиксируем ГСЧ</a:t>
            </a:r>
            <a:endParaRPr lang="en-US" sz="2000" dirty="0">
              <a:solidFill>
                <a:srgbClr val="C00000"/>
              </a:solidFill>
              <a:latin typeface="Monaco" pitchFamily="2" charset="77"/>
            </a:endParaRPr>
          </a:p>
          <a:p>
            <a:pPr marL="0" indent="0">
              <a:buNone/>
            </a:pPr>
            <a:endParaRPr lang="en-US" sz="2000" dirty="0">
              <a:latin typeface="Monaco" pitchFamily="2" charset="77"/>
            </a:endParaRPr>
          </a:p>
          <a:p>
            <a:pPr marL="0" indent="0">
              <a:buNone/>
            </a:pPr>
            <a:r>
              <a:rPr lang="en-US" sz="2000" dirty="0">
                <a:latin typeface="Monaco" pitchFamily="2" charset="77"/>
              </a:rPr>
              <a:t>x &lt;- </a:t>
            </a:r>
            <a:r>
              <a:rPr lang="en-US" sz="2000" dirty="0" err="1">
                <a:latin typeface="Monaco" pitchFamily="2" charset="77"/>
              </a:rPr>
              <a:t>rnorm</a:t>
            </a:r>
            <a:r>
              <a:rPr lang="en-US" sz="2000" dirty="0">
                <a:latin typeface="Monaco" pitchFamily="2" charset="77"/>
              </a:rPr>
              <a:t>(100) </a:t>
            </a:r>
            <a:r>
              <a:rPr lang="ru-RU" sz="2000" dirty="0">
                <a:latin typeface="Monaco" pitchFamily="2" charset="77"/>
              </a:rPr>
              <a:t>  </a:t>
            </a:r>
            <a:r>
              <a:rPr lang="en-US"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Минимальные данные</a:t>
            </a:r>
            <a:endParaRPr lang="en-US" sz="2000" dirty="0">
              <a:solidFill>
                <a:srgbClr val="C00000"/>
              </a:solidFill>
              <a:latin typeface="Monaco" pitchFamily="2" charset="77"/>
            </a:endParaRPr>
          </a:p>
          <a:p>
            <a:pPr marL="0" indent="0">
              <a:buNone/>
            </a:pPr>
            <a:endParaRPr lang="en-US" sz="2000" dirty="0">
              <a:latin typeface="Monaco" pitchFamily="2" charset="77"/>
            </a:endParaRPr>
          </a:p>
          <a:p>
            <a:pPr marL="0" indent="0">
              <a:buNone/>
            </a:pPr>
            <a:r>
              <a:rPr lang="en-US" sz="2000" dirty="0" err="1">
                <a:latin typeface="Monaco" pitchFamily="2" charset="77"/>
              </a:rPr>
              <a:t>df</a:t>
            </a:r>
            <a:r>
              <a:rPr lang="en-US" sz="2000" dirty="0">
                <a:latin typeface="Monaco" pitchFamily="2" charset="77"/>
              </a:rPr>
              <a:t> &lt;- tribble(~ x, ~ y, </a:t>
            </a:r>
            <a:r>
              <a:rPr lang="ru-RU" sz="2000" dirty="0">
                <a:latin typeface="Monaco" pitchFamily="2" charset="77"/>
              </a:rPr>
              <a:t> </a:t>
            </a:r>
            <a:r>
              <a:rPr lang="en-US"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или датасет</a:t>
            </a:r>
            <a:endParaRPr lang="en-US" sz="2000" dirty="0">
              <a:solidFill>
                <a:srgbClr val="C00000"/>
              </a:solidFill>
              <a:latin typeface="Monaco" pitchFamily="2" charset="77"/>
            </a:endParaRPr>
          </a:p>
          <a:p>
            <a:pPr marL="0" indent="0">
              <a:buNone/>
            </a:pPr>
            <a:r>
              <a:rPr lang="en-US" sz="2000" dirty="0">
                <a:latin typeface="Monaco" pitchFamily="2" charset="77"/>
              </a:rPr>
              <a:t>              "M", 12.3,</a:t>
            </a:r>
          </a:p>
          <a:p>
            <a:pPr marL="0" indent="0">
              <a:buNone/>
            </a:pPr>
            <a:r>
              <a:rPr lang="en-US" sz="2000" dirty="0">
                <a:latin typeface="Monaco" pitchFamily="2" charset="77"/>
              </a:rPr>
              <a:t>              "F”, 45.6)</a:t>
            </a:r>
          </a:p>
          <a:p>
            <a:pPr marL="0" indent="0">
              <a:buNone/>
            </a:pPr>
            <a:endParaRPr lang="en-US" sz="2000" dirty="0">
              <a:latin typeface="Monaco" pitchFamily="2" charset="77"/>
            </a:endParaRPr>
          </a:p>
          <a:p>
            <a:pPr marL="0" indent="0">
              <a:buNone/>
            </a:pPr>
            <a:r>
              <a:rPr lang="en-US" sz="2000" dirty="0" err="1">
                <a:latin typeface="Monaco" pitchFamily="2" charset="77"/>
              </a:rPr>
              <a:t>lm</a:t>
            </a:r>
            <a:r>
              <a:rPr lang="en-US" sz="2000" dirty="0">
                <a:latin typeface="Monaco" pitchFamily="2" charset="77"/>
              </a:rPr>
              <a:t>(mpg ~ </a:t>
            </a:r>
            <a:r>
              <a:rPr lang="en-US" sz="2000" dirty="0" err="1">
                <a:latin typeface="Monaco" pitchFamily="2" charset="77"/>
              </a:rPr>
              <a:t>wt</a:t>
            </a:r>
            <a:r>
              <a:rPr lang="en-US" sz="2000" dirty="0">
                <a:latin typeface="Monaco" pitchFamily="2" charset="77"/>
              </a:rPr>
              <a:t> + vs, </a:t>
            </a:r>
            <a:r>
              <a:rPr lang="en-US" sz="2000" dirty="0" err="1">
                <a:latin typeface="Monaco" pitchFamily="2" charset="77"/>
              </a:rPr>
              <a:t>mtcars</a:t>
            </a:r>
            <a:r>
              <a:rPr lang="en-US" sz="2000" dirty="0">
                <a:latin typeface="Monaco" pitchFamily="2" charset="77"/>
              </a:rPr>
              <a:t>)</a:t>
            </a:r>
            <a:r>
              <a:rPr lang="ru-RU"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код</a:t>
            </a:r>
            <a:endParaRPr lang="en-US" sz="2000" dirty="0">
              <a:solidFill>
                <a:srgbClr val="C00000"/>
              </a:solidFill>
              <a:latin typeface="Monaco" pitchFamily="2" charset="77"/>
            </a:endParaRPr>
          </a:p>
          <a:p>
            <a:pPr marL="0" indent="0">
              <a:buNone/>
            </a:pPr>
            <a:r>
              <a:rPr lang="en-US" sz="2000" dirty="0">
                <a:latin typeface="Monaco" pitchFamily="2" charset="77"/>
              </a:rPr>
              <a:t># Coefficients:</a:t>
            </a:r>
            <a:r>
              <a:rPr lang="ru-RU" sz="2000" dirty="0">
                <a:latin typeface="Monaco" pitchFamily="2" charset="77"/>
              </a:rPr>
              <a:t>					</a:t>
            </a:r>
            <a:r>
              <a:rPr lang="en-US" sz="2000" dirty="0">
                <a:solidFill>
                  <a:srgbClr val="C00000"/>
                </a:solidFill>
                <a:latin typeface="Monaco" pitchFamily="2" charset="77"/>
              </a:rPr>
              <a:t># </a:t>
            </a:r>
            <a:r>
              <a:rPr lang="ru-RU" sz="2000" dirty="0">
                <a:solidFill>
                  <a:srgbClr val="C00000"/>
                </a:solidFill>
                <a:latin typeface="Monaco" pitchFamily="2" charset="77"/>
              </a:rPr>
              <a:t>в идеале с результатом</a:t>
            </a:r>
            <a:endParaRPr lang="en-US" sz="2000" dirty="0">
              <a:solidFill>
                <a:srgbClr val="C00000"/>
              </a:solidFill>
              <a:latin typeface="Monaco" pitchFamily="2" charset="77"/>
            </a:endParaRPr>
          </a:p>
          <a:p>
            <a:pPr marL="0" indent="0">
              <a:buNone/>
            </a:pPr>
            <a:r>
              <a:rPr lang="en-US" sz="2000" dirty="0">
                <a:latin typeface="Monaco" pitchFamily="2" charset="77"/>
              </a:rPr>
              <a:t># (Intercept)           </a:t>
            </a:r>
            <a:r>
              <a:rPr lang="en-US" sz="2000" dirty="0" err="1">
                <a:latin typeface="Monaco" pitchFamily="2" charset="77"/>
              </a:rPr>
              <a:t>wt</a:t>
            </a:r>
            <a:r>
              <a:rPr lang="en-US" sz="2000" dirty="0">
                <a:latin typeface="Monaco" pitchFamily="2" charset="77"/>
              </a:rPr>
              <a:t>           vs   </a:t>
            </a:r>
            <a:r>
              <a:rPr lang="en-US" sz="2000" dirty="0">
                <a:solidFill>
                  <a:srgbClr val="C00000"/>
                </a:solidFill>
                <a:latin typeface="Monaco" pitchFamily="2" charset="77"/>
              </a:rPr>
              <a:t>#</a:t>
            </a:r>
            <a:r>
              <a:rPr lang="ru-RU" sz="2000" dirty="0">
                <a:solidFill>
                  <a:srgbClr val="C00000"/>
                </a:solidFill>
                <a:latin typeface="Monaco" pitchFamily="2" charset="77"/>
              </a:rPr>
              <a:t> в комментариях</a:t>
            </a:r>
            <a:endParaRPr lang="en-US" sz="2000" dirty="0">
              <a:solidFill>
                <a:srgbClr val="C00000"/>
              </a:solidFill>
              <a:latin typeface="Monaco" pitchFamily="2" charset="77"/>
            </a:endParaRPr>
          </a:p>
          <a:p>
            <a:pPr marL="0" indent="0">
              <a:buNone/>
            </a:pPr>
            <a:r>
              <a:rPr lang="en-US" sz="2000" dirty="0">
                <a:latin typeface="Monaco" pitchFamily="2" charset="77"/>
              </a:rPr>
              <a:t>#      33.004       -4.443        3.154 </a:t>
            </a:r>
            <a:r>
              <a:rPr lang="ru-RU" sz="2000" dirty="0">
                <a:latin typeface="Monaco" pitchFamily="2" charset="77"/>
              </a:rPr>
              <a:t>	</a:t>
            </a:r>
            <a:r>
              <a:rPr lang="en-US" sz="2000" dirty="0">
                <a:solidFill>
                  <a:srgbClr val="C00000"/>
                </a:solidFill>
                <a:latin typeface="Monaco" pitchFamily="2" charset="77"/>
              </a:rPr>
              <a:t>#</a:t>
            </a:r>
          </a:p>
        </p:txBody>
      </p:sp>
    </p:spTree>
    <p:extLst>
      <p:ext uri="{BB962C8B-B14F-4D97-AF65-F5344CB8AC3E}">
        <p14:creationId xmlns:p14="http://schemas.microsoft.com/office/powerpoint/2010/main" val="2927318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C448-FAA1-17C3-FEBD-8C4E7B24B77C}"/>
              </a:ext>
            </a:extLst>
          </p:cNvPr>
          <p:cNvSpPr>
            <a:spLocks noGrp="1"/>
          </p:cNvSpPr>
          <p:nvPr>
            <p:ph type="title"/>
          </p:nvPr>
        </p:nvSpPr>
        <p:spPr/>
        <p:txBody>
          <a:bodyPr/>
          <a:lstStyle/>
          <a:p>
            <a:r>
              <a:rPr lang="en-RU" dirty="0"/>
              <a:t>Reformat code</a:t>
            </a:r>
          </a:p>
        </p:txBody>
      </p:sp>
      <p:pic>
        <p:nvPicPr>
          <p:cNvPr id="4" name="Content Placeholder 3">
            <a:extLst>
              <a:ext uri="{FF2B5EF4-FFF2-40B4-BE49-F238E27FC236}">
                <a16:creationId xmlns:a16="http://schemas.microsoft.com/office/drawing/2014/main" id="{205F7E08-25B0-D5E0-BE04-25EE3257F45E}"/>
              </a:ext>
            </a:extLst>
          </p:cNvPr>
          <p:cNvPicPr>
            <a:picLocks noGrp="1" noChangeAspect="1"/>
          </p:cNvPicPr>
          <p:nvPr>
            <p:ph idx="1"/>
          </p:nvPr>
        </p:nvPicPr>
        <p:blipFill>
          <a:blip r:embed="rId2"/>
          <a:stretch>
            <a:fillRect/>
          </a:stretch>
        </p:blipFill>
        <p:spPr>
          <a:xfrm>
            <a:off x="838200" y="1813496"/>
            <a:ext cx="2699362" cy="4351338"/>
          </a:xfrm>
          <a:prstGeom prst="rect">
            <a:avLst/>
          </a:prstGeom>
        </p:spPr>
      </p:pic>
      <p:pic>
        <p:nvPicPr>
          <p:cNvPr id="3" name="Picture 2">
            <a:extLst>
              <a:ext uri="{FF2B5EF4-FFF2-40B4-BE49-F238E27FC236}">
                <a16:creationId xmlns:a16="http://schemas.microsoft.com/office/drawing/2014/main" id="{ED3B2E5C-7DA9-3500-9078-1FBEB34E2CF6}"/>
              </a:ext>
            </a:extLst>
          </p:cNvPr>
          <p:cNvPicPr>
            <a:picLocks noChangeAspect="1"/>
          </p:cNvPicPr>
          <p:nvPr/>
        </p:nvPicPr>
        <p:blipFill>
          <a:blip r:embed="rId3"/>
          <a:stretch>
            <a:fillRect/>
          </a:stretch>
        </p:blipFill>
        <p:spPr>
          <a:xfrm>
            <a:off x="4127140" y="1813496"/>
            <a:ext cx="3679766" cy="1626416"/>
          </a:xfrm>
          <a:prstGeom prst="rect">
            <a:avLst/>
          </a:prstGeom>
        </p:spPr>
      </p:pic>
      <p:pic>
        <p:nvPicPr>
          <p:cNvPr id="5" name="Picture 4">
            <a:extLst>
              <a:ext uri="{FF2B5EF4-FFF2-40B4-BE49-F238E27FC236}">
                <a16:creationId xmlns:a16="http://schemas.microsoft.com/office/drawing/2014/main" id="{2F2AF83B-1DA7-19EB-0369-3A9C9000DD80}"/>
              </a:ext>
            </a:extLst>
          </p:cNvPr>
          <p:cNvPicPr>
            <a:picLocks noChangeAspect="1"/>
          </p:cNvPicPr>
          <p:nvPr/>
        </p:nvPicPr>
        <p:blipFill>
          <a:blip r:embed="rId4"/>
          <a:stretch>
            <a:fillRect/>
          </a:stretch>
        </p:blipFill>
        <p:spPr>
          <a:xfrm>
            <a:off x="4127140" y="4476812"/>
            <a:ext cx="4792573" cy="1213570"/>
          </a:xfrm>
          <a:prstGeom prst="rect">
            <a:avLst/>
          </a:prstGeom>
        </p:spPr>
      </p:pic>
    </p:spTree>
    <p:extLst>
      <p:ext uri="{BB962C8B-B14F-4D97-AF65-F5344CB8AC3E}">
        <p14:creationId xmlns:p14="http://schemas.microsoft.com/office/powerpoint/2010/main" val="365595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7B0E6D-BB26-0996-2FAB-2C2B8E2ACB5E}"/>
              </a:ext>
            </a:extLst>
          </p:cNvPr>
          <p:cNvPicPr>
            <a:picLocks noChangeAspect="1"/>
          </p:cNvPicPr>
          <p:nvPr/>
        </p:nvPicPr>
        <p:blipFill>
          <a:blip r:embed="rId3"/>
          <a:srcRect l="1164" t="2473" r="616" b="1682"/>
          <a:stretch/>
        </p:blipFill>
        <p:spPr>
          <a:xfrm>
            <a:off x="294198" y="2024519"/>
            <a:ext cx="5454595" cy="3326710"/>
          </a:xfrm>
          <a:prstGeom prst="rect">
            <a:avLst/>
          </a:prstGeom>
          <a:effectLst>
            <a:glow rad="254000">
              <a:schemeClr val="accent1">
                <a:alpha val="10000"/>
              </a:schemeClr>
            </a:glow>
          </a:effectLst>
        </p:spPr>
      </p:pic>
      <p:pic>
        <p:nvPicPr>
          <p:cNvPr id="4" name="Picture 2" descr="Git vs Github – Cosa sono e quali le differenze - Tech Generation">
            <a:extLst>
              <a:ext uri="{FF2B5EF4-FFF2-40B4-BE49-F238E27FC236}">
                <a16:creationId xmlns:a16="http://schemas.microsoft.com/office/drawing/2014/main" id="{7D1B4EF4-0DFF-5BA2-D1A5-278500D285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19" r="54991" b="71778"/>
          <a:stretch/>
        </p:blipFill>
        <p:spPr bwMode="auto">
          <a:xfrm>
            <a:off x="229504" y="182940"/>
            <a:ext cx="1724715" cy="13255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BCBC4-B419-F5C9-27B4-0F97EE457A7E}"/>
              </a:ext>
            </a:extLst>
          </p:cNvPr>
          <p:cNvSpPr txBox="1"/>
          <p:nvPr/>
        </p:nvSpPr>
        <p:spPr>
          <a:xfrm>
            <a:off x="2262651" y="456888"/>
            <a:ext cx="6952544" cy="707886"/>
          </a:xfrm>
          <a:prstGeom prst="rect">
            <a:avLst/>
          </a:prstGeom>
          <a:noFill/>
        </p:spPr>
        <p:txBody>
          <a:bodyPr wrap="none" rtlCol="0">
            <a:spAutoFit/>
          </a:bodyPr>
          <a:lstStyle/>
          <a:p>
            <a:r>
              <a:rPr lang="en-RU" sz="4000" dirty="0"/>
              <a:t>GitHub – </a:t>
            </a:r>
            <a:r>
              <a:rPr lang="ru-RU" sz="4000" dirty="0"/>
              <a:t>хостинг репозиториев</a:t>
            </a:r>
            <a:endParaRPr lang="en-RU" sz="4000" dirty="0"/>
          </a:p>
        </p:txBody>
      </p:sp>
      <p:sp>
        <p:nvSpPr>
          <p:cNvPr id="7" name="TextBox 6">
            <a:extLst>
              <a:ext uri="{FF2B5EF4-FFF2-40B4-BE49-F238E27FC236}">
                <a16:creationId xmlns:a16="http://schemas.microsoft.com/office/drawing/2014/main" id="{3A571FDB-0C92-E107-E561-9169C65537AA}"/>
              </a:ext>
            </a:extLst>
          </p:cNvPr>
          <p:cNvSpPr txBox="1"/>
          <p:nvPr/>
        </p:nvSpPr>
        <p:spPr>
          <a:xfrm>
            <a:off x="2262651" y="1164774"/>
            <a:ext cx="6829591" cy="523220"/>
          </a:xfrm>
          <a:prstGeom prst="rect">
            <a:avLst/>
          </a:prstGeom>
          <a:noFill/>
        </p:spPr>
        <p:txBody>
          <a:bodyPr wrap="square" rtlCol="0">
            <a:spAutoFit/>
          </a:bodyPr>
          <a:lstStyle/>
          <a:p>
            <a:pPr algn="r"/>
            <a:r>
              <a:rPr lang="ru-RU" sz="1400" i="1" dirty="0"/>
              <a:t>Есть другие хостинги</a:t>
            </a:r>
          </a:p>
          <a:p>
            <a:pPr algn="r"/>
            <a:r>
              <a:rPr lang="en-US" sz="1400" i="1" dirty="0"/>
              <a:t>GitLab, </a:t>
            </a:r>
            <a:r>
              <a:rPr lang="en-US" sz="1400" i="1" dirty="0" err="1"/>
              <a:t>Gitea</a:t>
            </a:r>
            <a:r>
              <a:rPr lang="en-US" sz="1400" i="1" dirty="0"/>
              <a:t>, Bitbucket</a:t>
            </a:r>
            <a:endParaRPr lang="en-RU" sz="1400" i="1" dirty="0"/>
          </a:p>
        </p:txBody>
      </p:sp>
      <p:pic>
        <p:nvPicPr>
          <p:cNvPr id="8" name="Picture 7">
            <a:extLst>
              <a:ext uri="{FF2B5EF4-FFF2-40B4-BE49-F238E27FC236}">
                <a16:creationId xmlns:a16="http://schemas.microsoft.com/office/drawing/2014/main" id="{8D3D47D3-FE9D-C346-82E8-F8B468FACA71}"/>
              </a:ext>
            </a:extLst>
          </p:cNvPr>
          <p:cNvPicPr>
            <a:picLocks noChangeAspect="1"/>
          </p:cNvPicPr>
          <p:nvPr/>
        </p:nvPicPr>
        <p:blipFill>
          <a:blip r:embed="rId5"/>
          <a:srcRect l="2600" t="1097" r="315" b="1659"/>
          <a:stretch/>
        </p:blipFill>
        <p:spPr>
          <a:xfrm>
            <a:off x="4487033" y="3633330"/>
            <a:ext cx="7545823" cy="3095173"/>
          </a:xfrm>
          <a:prstGeom prst="rect">
            <a:avLst/>
          </a:prstGeom>
          <a:ln>
            <a:noFill/>
          </a:ln>
          <a:effectLst>
            <a:glow rad="254000">
              <a:schemeClr val="bg1">
                <a:lumMod val="50000"/>
                <a:alpha val="10000"/>
              </a:schemeClr>
            </a:glow>
          </a:effectLst>
        </p:spPr>
      </p:pic>
      <p:cxnSp>
        <p:nvCxnSpPr>
          <p:cNvPr id="13" name="Straight Arrow Connector 12">
            <a:extLst>
              <a:ext uri="{FF2B5EF4-FFF2-40B4-BE49-F238E27FC236}">
                <a16:creationId xmlns:a16="http://schemas.microsoft.com/office/drawing/2014/main" id="{0AE8B028-7B7C-3825-FE3E-3D25E0CC2660}"/>
              </a:ext>
            </a:extLst>
          </p:cNvPr>
          <p:cNvCxnSpPr>
            <a:cxnSpLocks/>
          </p:cNvCxnSpPr>
          <p:nvPr/>
        </p:nvCxnSpPr>
        <p:spPr>
          <a:xfrm flipH="1">
            <a:off x="6008766" y="2711512"/>
            <a:ext cx="91440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E3F7DB4-B48E-52BD-FFFD-A42754091AAD}"/>
              </a:ext>
            </a:extLst>
          </p:cNvPr>
          <p:cNvSpPr txBox="1"/>
          <p:nvPr/>
        </p:nvSpPr>
        <p:spPr>
          <a:xfrm>
            <a:off x="7047101" y="2449902"/>
            <a:ext cx="3536481" cy="523220"/>
          </a:xfrm>
          <a:prstGeom prst="rect">
            <a:avLst/>
          </a:prstGeom>
          <a:noFill/>
        </p:spPr>
        <p:txBody>
          <a:bodyPr wrap="none" rtlCol="0">
            <a:spAutoFit/>
          </a:bodyPr>
          <a:lstStyle/>
          <a:p>
            <a:r>
              <a:rPr lang="ru-RU" sz="2800" dirty="0"/>
              <a:t>Репозиторий</a:t>
            </a:r>
            <a:r>
              <a:rPr lang="en-US" sz="2800" dirty="0"/>
              <a:t> (remote)</a:t>
            </a:r>
            <a:endParaRPr lang="en-RU" sz="2800" dirty="0"/>
          </a:p>
        </p:txBody>
      </p:sp>
    </p:spTree>
    <p:extLst>
      <p:ext uri="{BB962C8B-B14F-4D97-AF65-F5344CB8AC3E}">
        <p14:creationId xmlns:p14="http://schemas.microsoft.com/office/powerpoint/2010/main" val="3181647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E5B2-3AB5-BC49-EB13-F1E05D3A72BB}"/>
              </a:ext>
            </a:extLst>
          </p:cNvPr>
          <p:cNvSpPr>
            <a:spLocks noGrp="1"/>
          </p:cNvSpPr>
          <p:nvPr>
            <p:ph type="title"/>
          </p:nvPr>
        </p:nvSpPr>
        <p:spPr/>
        <p:txBody>
          <a:bodyPr/>
          <a:lstStyle/>
          <a:p>
            <a:r>
              <a:rPr lang="ru-RU" dirty="0"/>
              <a:t>Для организации рабочего процесса</a:t>
            </a:r>
            <a:endParaRPr lang="en-RU" dirty="0"/>
          </a:p>
        </p:txBody>
      </p:sp>
      <p:sp>
        <p:nvSpPr>
          <p:cNvPr id="3" name="Content Placeholder 2">
            <a:extLst>
              <a:ext uri="{FF2B5EF4-FFF2-40B4-BE49-F238E27FC236}">
                <a16:creationId xmlns:a16="http://schemas.microsoft.com/office/drawing/2014/main" id="{0418649E-0BDF-BDEE-D7EF-6D4284C46BE8}"/>
              </a:ext>
            </a:extLst>
          </p:cNvPr>
          <p:cNvSpPr>
            <a:spLocks noGrp="1"/>
          </p:cNvSpPr>
          <p:nvPr>
            <p:ph idx="1"/>
          </p:nvPr>
        </p:nvSpPr>
        <p:spPr/>
        <p:txBody>
          <a:bodyPr/>
          <a:lstStyle/>
          <a:p>
            <a:r>
              <a:rPr lang="ru-RU" dirty="0"/>
              <a:t>Всегда есть резервная копия</a:t>
            </a:r>
            <a:endParaRPr lang="en-US" dirty="0"/>
          </a:p>
          <a:p>
            <a:r>
              <a:rPr lang="ru-RU" dirty="0"/>
              <a:t>Легко вернуться к исходному состоянию</a:t>
            </a:r>
          </a:p>
          <a:p>
            <a:r>
              <a:rPr lang="ru-RU" dirty="0"/>
              <a:t>Итеративный процесс работы</a:t>
            </a:r>
          </a:p>
        </p:txBody>
      </p:sp>
    </p:spTree>
    <p:extLst>
      <p:ext uri="{BB962C8B-B14F-4D97-AF65-F5344CB8AC3E}">
        <p14:creationId xmlns:p14="http://schemas.microsoft.com/office/powerpoint/2010/main" val="569301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D020-33F5-54BA-A542-1F72D89C280A}"/>
              </a:ext>
            </a:extLst>
          </p:cNvPr>
          <p:cNvSpPr>
            <a:spLocks noGrp="1"/>
          </p:cNvSpPr>
          <p:nvPr>
            <p:ph type="title"/>
          </p:nvPr>
        </p:nvSpPr>
        <p:spPr/>
        <p:txBody>
          <a:bodyPr/>
          <a:lstStyle/>
          <a:p>
            <a:r>
              <a:rPr lang="ru-RU" dirty="0"/>
              <a:t>Для разработки</a:t>
            </a:r>
            <a:endParaRPr lang="en-RU" dirty="0"/>
          </a:p>
        </p:txBody>
      </p:sp>
      <p:pic>
        <p:nvPicPr>
          <p:cNvPr id="4" name="Content Placeholder 3">
            <a:extLst>
              <a:ext uri="{FF2B5EF4-FFF2-40B4-BE49-F238E27FC236}">
                <a16:creationId xmlns:a16="http://schemas.microsoft.com/office/drawing/2014/main" id="{F8D5DAE2-7464-DE52-BD7C-F4583A436FEE}"/>
              </a:ext>
            </a:extLst>
          </p:cNvPr>
          <p:cNvPicPr>
            <a:picLocks noGrp="1" noChangeAspect="1"/>
          </p:cNvPicPr>
          <p:nvPr>
            <p:ph idx="1"/>
          </p:nvPr>
        </p:nvPicPr>
        <p:blipFill>
          <a:blip r:embed="rId3"/>
          <a:stretch>
            <a:fillRect/>
          </a:stretch>
        </p:blipFill>
        <p:spPr>
          <a:xfrm>
            <a:off x="898138" y="1515129"/>
            <a:ext cx="8236605" cy="5123090"/>
          </a:xfrm>
          <a:prstGeom prst="rect">
            <a:avLst/>
          </a:prstGeom>
          <a:effectLst>
            <a:glow rad="317500">
              <a:schemeClr val="bg1">
                <a:lumMod val="50000"/>
                <a:alpha val="3000"/>
              </a:schemeClr>
            </a:glow>
          </a:effectLst>
        </p:spPr>
      </p:pic>
    </p:spTree>
    <p:extLst>
      <p:ext uri="{BB962C8B-B14F-4D97-AF65-F5344CB8AC3E}">
        <p14:creationId xmlns:p14="http://schemas.microsoft.com/office/powerpoint/2010/main" val="873698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FD55-0B9F-7ABA-FEFA-219E093127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D012C9-2E1C-5945-22BE-C9A19CBF3E7A}"/>
              </a:ext>
            </a:extLst>
          </p:cNvPr>
          <p:cNvSpPr>
            <a:spLocks noGrp="1"/>
          </p:cNvSpPr>
          <p:nvPr>
            <p:ph type="title"/>
          </p:nvPr>
        </p:nvSpPr>
        <p:spPr/>
        <p:txBody>
          <a:bodyPr/>
          <a:lstStyle/>
          <a:p>
            <a:r>
              <a:rPr lang="ru-RU" dirty="0"/>
              <a:t>Для разработки</a:t>
            </a:r>
            <a:endParaRPr lang="en-RU" dirty="0"/>
          </a:p>
        </p:txBody>
      </p:sp>
      <p:pic>
        <p:nvPicPr>
          <p:cNvPr id="4" name="Content Placeholder 3">
            <a:extLst>
              <a:ext uri="{FF2B5EF4-FFF2-40B4-BE49-F238E27FC236}">
                <a16:creationId xmlns:a16="http://schemas.microsoft.com/office/drawing/2014/main" id="{0655467B-1F94-804F-CDC5-777D5169C0E5}"/>
              </a:ext>
            </a:extLst>
          </p:cNvPr>
          <p:cNvPicPr>
            <a:picLocks noGrp="1" noChangeAspect="1"/>
          </p:cNvPicPr>
          <p:nvPr>
            <p:ph idx="1"/>
          </p:nvPr>
        </p:nvPicPr>
        <p:blipFill>
          <a:blip r:embed="rId2"/>
          <a:srcRect/>
          <a:stretch/>
        </p:blipFill>
        <p:spPr>
          <a:xfrm>
            <a:off x="859973" y="1517195"/>
            <a:ext cx="8232667" cy="5120640"/>
          </a:xfrm>
          <a:prstGeom prst="rect">
            <a:avLst/>
          </a:prstGeom>
          <a:effectLst>
            <a:glow rad="317500">
              <a:schemeClr val="bg1">
                <a:lumMod val="50000"/>
                <a:alpha val="3000"/>
              </a:schemeClr>
            </a:glow>
          </a:effectLst>
        </p:spPr>
      </p:pic>
    </p:spTree>
    <p:extLst>
      <p:ext uri="{BB962C8B-B14F-4D97-AF65-F5344CB8AC3E}">
        <p14:creationId xmlns:p14="http://schemas.microsoft.com/office/powerpoint/2010/main" val="4172119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4991</TotalTime>
  <Words>1519</Words>
  <Application>Microsoft Macintosh PowerPoint</Application>
  <PresentationFormat>Widescreen</PresentationFormat>
  <Paragraphs>348</Paragraphs>
  <Slides>59</Slides>
  <Notes>22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Aptos</vt:lpstr>
      <vt:lpstr>Arial</vt:lpstr>
      <vt:lpstr>Calibri</vt:lpstr>
      <vt:lpstr>Calibri Light</vt:lpstr>
      <vt:lpstr>Cambria Math</vt:lpstr>
      <vt:lpstr>Monaco</vt:lpstr>
      <vt:lpstr>Office Theme</vt:lpstr>
      <vt:lpstr>Git ⬩ GitHub ⬩ Renv</vt:lpstr>
      <vt:lpstr>Планы на вечер</vt:lpstr>
      <vt:lpstr>PowerPoint Presentation</vt:lpstr>
      <vt:lpstr>PowerPoint Presentation</vt:lpstr>
      <vt:lpstr>PowerPoint Presentation</vt:lpstr>
      <vt:lpstr>PowerPoint Presentation</vt:lpstr>
      <vt:lpstr>Для организации рабочего процесса</vt:lpstr>
      <vt:lpstr>Для разработки</vt:lpstr>
      <vt:lpstr>Для разработки</vt:lpstr>
      <vt:lpstr>Для резюме</vt:lpstr>
      <vt:lpstr>Рабочая область (Working tree)</vt:lpstr>
      <vt:lpstr>Рабочая область (Working tree)</vt:lpstr>
      <vt:lpstr>Рабочая область</vt:lpstr>
      <vt:lpstr>Рабочая область</vt:lpstr>
      <vt:lpstr>Фиксация изменений (Commit)</vt:lpstr>
      <vt:lpstr>Рабочая область (Working tree)</vt:lpstr>
      <vt:lpstr>Рабочая область (Working tree)</vt:lpstr>
      <vt:lpstr>Фиксация изменений (Commit)</vt:lpstr>
      <vt:lpstr>Итеративный процесс работы</vt:lpstr>
      <vt:lpstr>Итеративный процесс работы</vt:lpstr>
      <vt:lpstr>Итеративный процесс работы</vt:lpstr>
      <vt:lpstr>Итеративный процесс работы</vt:lpstr>
      <vt:lpstr>Журнал изменений (log)</vt:lpstr>
      <vt:lpstr>Ветви (branch)</vt:lpstr>
      <vt:lpstr>Ветви (branch)</vt:lpstr>
      <vt:lpstr>Ветви (branch)</vt:lpstr>
      <vt:lpstr>PowerPoint Presentation</vt:lpstr>
      <vt:lpstr>Pull Request (PR)</vt:lpstr>
      <vt:lpstr>install.packages</vt:lpstr>
      <vt:lpstr>install.packages</vt:lpstr>
      <vt:lpstr>install.packages</vt:lpstr>
      <vt:lpstr>sessionInfo</vt:lpstr>
      <vt:lpstr>renv</vt:lpstr>
      <vt:lpstr>renv</vt:lpstr>
      <vt:lpstr>Что нужно сделать</vt:lpstr>
      <vt:lpstr>Используйте чистую сессию</vt:lpstr>
      <vt:lpstr>Перезапускайте сессию</vt:lpstr>
      <vt:lpstr>Не копите изменения в рабочей области</vt:lpstr>
      <vt:lpstr>amend – редактирует последний коммит</vt:lpstr>
      <vt:lpstr>push rejection</vt:lpstr>
      <vt:lpstr>merge conflict</vt:lpstr>
      <vt:lpstr>merge conflict</vt:lpstr>
      <vt:lpstr>merge conflict</vt:lpstr>
      <vt:lpstr>merge conflict</vt:lpstr>
      <vt:lpstr>merge conflict</vt:lpstr>
      <vt:lpstr>git push --force</vt:lpstr>
      <vt:lpstr>Все сломалось</vt:lpstr>
      <vt:lpstr>Адрес: https vs ssh</vt:lpstr>
      <vt:lpstr>Клиенты</vt:lpstr>
      <vt:lpstr>Клиенты</vt:lpstr>
      <vt:lpstr>Клиенты</vt:lpstr>
      <vt:lpstr>Клиенты</vt:lpstr>
      <vt:lpstr>Структура репозитория</vt:lpstr>
      <vt:lpstr>README.md</vt:lpstr>
      <vt:lpstr>renv</vt:lpstr>
      <vt:lpstr>assertr</vt:lpstr>
      <vt:lpstr>Встроенные предикаты</vt:lpstr>
      <vt:lpstr>reprex (Reproducible Example)</vt:lpstr>
      <vt:lpstr>Reformat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Kirill Voronin</dc:creator>
  <cp:lastModifiedBy>Kirill Voronin</cp:lastModifiedBy>
  <cp:revision>489</cp:revision>
  <dcterms:created xsi:type="dcterms:W3CDTF">2024-12-01T19:57:34Z</dcterms:created>
  <dcterms:modified xsi:type="dcterms:W3CDTF">2025-04-02T11:07:34Z</dcterms:modified>
</cp:coreProperties>
</file>